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1"/>
  </p:sldMasterIdLst>
  <p:notesMasterIdLst>
    <p:notesMasterId r:id="rId22"/>
  </p:notesMasterIdLst>
  <p:sldIdLst>
    <p:sldId id="256" r:id="rId2"/>
    <p:sldId id="331" r:id="rId3"/>
    <p:sldId id="310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4" r:id="rId14"/>
    <p:sldId id="365" r:id="rId15"/>
    <p:sldId id="367" r:id="rId16"/>
    <p:sldId id="366" r:id="rId17"/>
    <p:sldId id="368" r:id="rId18"/>
    <p:sldId id="369" r:id="rId19"/>
    <p:sldId id="371" r:id="rId20"/>
    <p:sldId id="35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A27"/>
    <a:srgbClr val="FFEAE9"/>
    <a:srgbClr val="9DBBA6"/>
    <a:srgbClr val="131F33"/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03"/>
    <p:restoredTop sz="55024"/>
  </p:normalViewPr>
  <p:slideViewPr>
    <p:cSldViewPr snapToGrid="0" snapToObjects="1">
      <p:cViewPr varScale="1">
        <p:scale>
          <a:sx n="73" d="100"/>
          <a:sy n="73" d="100"/>
        </p:scale>
        <p:origin x="2336" y="184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FD3E08-CD1E-6345-BF3D-6B539ADC1145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C32C59-1409-2640-866F-4A1083575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75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0520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250E4-E573-8F18-AA27-F0D301623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2C3B26-A5FF-9BAA-CBD7-12AFF34B2D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5F495C-9445-DC68-8BDA-E91CBACE28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Lecture 2, we saw that animals can estimate their position by integrating how far and in what direction they’ve moved — even without external cues.</a:t>
            </a:r>
          </a:p>
          <a:p>
            <a:r>
              <a:rPr lang="en-US" dirty="0"/>
              <a:t>Here’s what that looks like in the brain.</a:t>
            </a:r>
          </a:p>
          <a:p>
            <a:endParaRPr lang="en-US" dirty="0"/>
          </a:p>
          <a:p>
            <a:r>
              <a:rPr lang="en-US" dirty="0"/>
              <a:t>As an animal moves, </a:t>
            </a:r>
            <a:r>
              <a:rPr lang="en-US" b="1" dirty="0"/>
              <a:t>head-direction cells</a:t>
            </a:r>
            <a:r>
              <a:rPr lang="en-US" dirty="0"/>
              <a:t> provide a continuously updated compass bearing.</a:t>
            </a:r>
          </a:p>
          <a:p>
            <a:r>
              <a:rPr lang="en-US" dirty="0"/>
              <a:t>At the same time, </a:t>
            </a:r>
            <a:r>
              <a:rPr lang="en-US" b="1" dirty="0"/>
              <a:t>velocity-sensitive inputs</a:t>
            </a:r>
            <a:r>
              <a:rPr lang="en-US" dirty="0"/>
              <a:t> from motor and vestibular systems feed into </a:t>
            </a:r>
            <a:r>
              <a:rPr lang="en-US" b="1" dirty="0"/>
              <a:t>grid cells</a:t>
            </a:r>
            <a:r>
              <a:rPr lang="en-US" dirty="0"/>
              <a:t> in the entorhinal cortex.</a:t>
            </a:r>
          </a:p>
          <a:p>
            <a:r>
              <a:rPr lang="en-US" dirty="0"/>
              <a:t>Each step or rotation slightly shifts the pattern of grid-cell activity, effectively updating the animal’s internal coordinates.</a:t>
            </a:r>
          </a:p>
          <a:p>
            <a:r>
              <a:rPr lang="en-US" dirty="0"/>
              <a:t>This neural shift is the biological implementation of </a:t>
            </a:r>
            <a:r>
              <a:rPr lang="en-US" b="1" dirty="0"/>
              <a:t>path integration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But, just like in behavior, errors accumulate.</a:t>
            </a:r>
          </a:p>
          <a:p>
            <a:r>
              <a:rPr lang="en-US" dirty="0"/>
              <a:t>If grid and head-direction cells run open-loop too long, their estimates drift — the animal’s “mental position” slowly diverges from reality.</a:t>
            </a:r>
          </a:p>
          <a:p>
            <a:r>
              <a:rPr lang="en-US" dirty="0"/>
              <a:t>When stable landmarks appear, </a:t>
            </a:r>
            <a:r>
              <a:rPr lang="en-US" b="1" dirty="0"/>
              <a:t>place cells</a:t>
            </a:r>
            <a:r>
              <a:rPr lang="en-US" dirty="0"/>
              <a:t> in the hippocampus help snap the system back into alignment.</a:t>
            </a:r>
          </a:p>
          <a:p>
            <a:r>
              <a:rPr lang="en-US" dirty="0"/>
              <a:t>The interplay between self-motion signals and external cues keeps the map both flexible and anchored.</a:t>
            </a:r>
          </a:p>
          <a:p>
            <a:endParaRPr lang="en-US" dirty="0"/>
          </a:p>
          <a:p>
            <a:r>
              <a:rPr lang="en-US" dirty="0"/>
              <a:t>So the same principles we discussed earlier—prediction, feedback, recalibration—are visible here at the neural level.</a:t>
            </a:r>
          </a:p>
          <a:p>
            <a:r>
              <a:rPr lang="en-US" dirty="0"/>
              <a:t>Path integration isn’t a separate process; it’s the moment-to-moment updating of the spatial map itself.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8A6B79-500C-9069-C31F-67C07DF6B7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44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3B627-C6BC-1E3E-D4B0-E67C4F7B04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D430EA-41AF-0975-634F-89FCCD703E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230FEF-BDAD-CB09-78E3-D32A2E2B7B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neuroscientists could record from many hippocampal neurons at once, a striking pattern emerged.</a:t>
            </a:r>
          </a:p>
          <a:p>
            <a:r>
              <a:rPr lang="en-US" dirty="0"/>
              <a:t>When rats paused or rested after exploring a maze, the same </a:t>
            </a:r>
            <a:r>
              <a:rPr lang="en-US" b="1" dirty="0"/>
              <a:t>place cells</a:t>
            </a:r>
            <a:r>
              <a:rPr lang="en-US" dirty="0"/>
              <a:t> that had fired along the path reactivated </a:t>
            </a:r>
          </a:p>
          <a:p>
            <a:r>
              <a:rPr lang="en-US" dirty="0"/>
              <a:t>	— in the </a:t>
            </a:r>
            <a:r>
              <a:rPr lang="en-US" i="1" dirty="0"/>
              <a:t>same sequence</a:t>
            </a:r>
            <a:r>
              <a:rPr lang="en-US" dirty="0"/>
              <a:t>, but compressed in time.</a:t>
            </a:r>
          </a:p>
          <a:p>
            <a:r>
              <a:rPr lang="en-US" dirty="0"/>
              <a:t>This phenomenon, called </a:t>
            </a:r>
            <a:r>
              <a:rPr lang="en-US" b="1" dirty="0"/>
              <a:t>replay</a:t>
            </a:r>
            <a:r>
              <a:rPr lang="en-US" dirty="0"/>
              <a:t>, showed that the brain doesn’t just record experience </a:t>
            </a:r>
          </a:p>
          <a:p>
            <a:r>
              <a:rPr lang="en-US" dirty="0"/>
              <a:t>	— it replays it, as if rehearsing the route internally.</a:t>
            </a:r>
          </a:p>
          <a:p>
            <a:br>
              <a:rPr lang="en-US" dirty="0"/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Decades earlier, the psychologist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Edward Tolman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had guessed something like this might be happening.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Watching rats pause at a maze intersection,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he noticed them moving their heads back and forth and described it as “vicarious trial and error”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—as if they were mentally running through the possible routes before choosing one.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Modern recordings show that during those very pauses,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hippocampal cells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fire in sequences corresponding to each potential path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—essentially confirming Tolman’s intuition at the neural level.</a:t>
            </a:r>
          </a:p>
          <a:p>
            <a:endParaRPr lang="en-US" dirty="0"/>
          </a:p>
          <a:p>
            <a:r>
              <a:rPr lang="en-US" dirty="0"/>
              <a:t>Even more intriguing was </a:t>
            </a:r>
            <a:r>
              <a:rPr lang="en-US" b="1" dirty="0"/>
              <a:t>pre-play</a:t>
            </a:r>
            <a:r>
              <a:rPr lang="en-US" dirty="0"/>
              <a:t>: before the animal actually took a new path, </a:t>
            </a:r>
          </a:p>
          <a:p>
            <a:r>
              <a:rPr lang="en-US" dirty="0"/>
              <a:t>	certain place cells fired in the order that matched the upcoming trajectory.</a:t>
            </a:r>
          </a:p>
          <a:p>
            <a:r>
              <a:rPr lang="en-US" dirty="0"/>
              <a:t>In other words, the hippocampus was simulating possible futures before acting </a:t>
            </a:r>
          </a:p>
          <a:p>
            <a:r>
              <a:rPr lang="en-US" dirty="0"/>
              <a:t>	— using the same mapping machinery that encoded past experiences.</a:t>
            </a:r>
          </a:p>
          <a:p>
            <a:endParaRPr lang="en-US" dirty="0"/>
          </a:p>
          <a:p>
            <a:r>
              <a:rPr lang="en-US" dirty="0"/>
              <a:t>Replay and pre-play bridge navigation, planning, and memory.</a:t>
            </a:r>
          </a:p>
          <a:p>
            <a:r>
              <a:rPr lang="en-US" dirty="0"/>
              <a:t>They let the brain test possible paths, consolidate learned ones, and perhaps imagine alternatives.</a:t>
            </a:r>
          </a:p>
          <a:p>
            <a:r>
              <a:rPr lang="en-US" dirty="0"/>
              <a:t>During sleep, these compressed sequences are thought to help transfer spatial experiences into longer-term memory in the cortex </a:t>
            </a:r>
          </a:p>
          <a:p>
            <a:r>
              <a:rPr lang="en-US" dirty="0"/>
              <a:t>	— turning momentary navigation into enduring knowledge.</a:t>
            </a:r>
          </a:p>
          <a:p>
            <a:endParaRPr lang="en-US" dirty="0"/>
          </a:p>
          <a:p>
            <a:r>
              <a:rPr lang="en-US" dirty="0"/>
              <a:t>So the same neural map that guides movement through space can also guide thought through time </a:t>
            </a:r>
          </a:p>
          <a:p>
            <a:r>
              <a:rPr lang="en-US" dirty="0"/>
              <a:t>	— predicting, recalling, and recombining experiences in imagination.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0A130E-E667-C7D9-14BB-5C65B59447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0827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2D6EA0-E1C3-E8CB-317C-A968253AF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4A89E5-0E00-022E-1C64-9ACD6E70AB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6A063B-4951-0967-2BF4-60D16CBF5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discovery of replay and pre-play helped reveal something profound:</a:t>
            </a:r>
          </a:p>
          <a:p>
            <a:r>
              <a:rPr lang="en-US" dirty="0"/>
              <a:t>the neural machinery for navigation also supports </a:t>
            </a:r>
            <a:r>
              <a:rPr lang="en-US" b="1" dirty="0"/>
              <a:t>memory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The hippocampus doesn’t just encode </a:t>
            </a:r>
            <a:r>
              <a:rPr lang="en-US" i="1" dirty="0"/>
              <a:t>where</a:t>
            </a:r>
            <a:r>
              <a:rPr lang="en-US" dirty="0"/>
              <a:t> we are—it also records </a:t>
            </a:r>
            <a:r>
              <a:rPr lang="en-US" i="1" dirty="0"/>
              <a:t>what happened</a:t>
            </a:r>
            <a:r>
              <a:rPr lang="en-US" dirty="0"/>
              <a:t> there, and </a:t>
            </a:r>
            <a:r>
              <a:rPr lang="en-US" i="1" dirty="0"/>
              <a:t>when</a:t>
            </a:r>
            <a:r>
              <a:rPr lang="en-US" dirty="0"/>
              <a:t>.</a:t>
            </a:r>
          </a:p>
          <a:p>
            <a:r>
              <a:rPr lang="en-US" dirty="0"/>
              <a:t>Each experience becomes anchored in space and time.</a:t>
            </a:r>
          </a:p>
          <a:p>
            <a:r>
              <a:rPr lang="en-US" dirty="0"/>
              <a:t>When you recall a walk through your neighborhood or your first day at college, </a:t>
            </a:r>
          </a:p>
          <a:p>
            <a:r>
              <a:rPr lang="en-US" dirty="0"/>
              <a:t>	your memory unfolds as a kind of internal journey through scenes and locations.</a:t>
            </a:r>
          </a:p>
          <a:p>
            <a:endParaRPr lang="en-US" dirty="0"/>
          </a:p>
          <a:p>
            <a:r>
              <a:rPr lang="en-US" dirty="0"/>
              <a:t>In animals, hippocampal firing patterns that once represented physical places are reused to represent </a:t>
            </a:r>
            <a:r>
              <a:rPr lang="en-US" b="1" dirty="0"/>
              <a:t>episodes</a:t>
            </a:r>
          </a:p>
          <a:p>
            <a:r>
              <a:rPr lang="en-US" b="1" dirty="0"/>
              <a:t>	</a:t>
            </a:r>
            <a:r>
              <a:rPr lang="en-US" dirty="0"/>
              <a:t>—events arranged in sequence, each tied to a context.</a:t>
            </a:r>
          </a:p>
          <a:p>
            <a:r>
              <a:rPr lang="en-US" dirty="0"/>
              <a:t>This overlap explains why patients with hippocampal damage lose both navigation and episodic memory:</a:t>
            </a:r>
          </a:p>
          <a:p>
            <a:r>
              <a:rPr lang="en-US" dirty="0"/>
              <a:t>they can’t remember paths through a maze, or through their own lives.</a:t>
            </a:r>
          </a:p>
          <a:p>
            <a:endParaRPr lang="en-US" dirty="0"/>
          </a:p>
          <a:p>
            <a:r>
              <a:rPr lang="en-US" dirty="0"/>
              <a:t>Evolutionarily, it makes sense.</a:t>
            </a:r>
          </a:p>
          <a:p>
            <a:r>
              <a:rPr lang="en-US" dirty="0"/>
              <a:t>A system that could keep track of location and trajectory would be a perfect foundation for remembering </a:t>
            </a:r>
            <a:r>
              <a:rPr lang="en-US" i="1" dirty="0"/>
              <a:t>where things happened</a:t>
            </a:r>
          </a:p>
          <a:p>
            <a:r>
              <a:rPr lang="en-US" i="1" dirty="0"/>
              <a:t>	</a:t>
            </a:r>
            <a:r>
              <a:rPr lang="en-US" dirty="0"/>
              <a:t>—and eventually, </a:t>
            </a:r>
            <a:r>
              <a:rPr lang="en-US" i="1" dirty="0"/>
              <a:t>what happened when.</a:t>
            </a:r>
            <a:endParaRPr lang="en-US" dirty="0"/>
          </a:p>
          <a:p>
            <a:r>
              <a:rPr lang="en-US" dirty="0"/>
              <a:t>Spatial mapping became temporal mapping; navigation became narrative.</a:t>
            </a:r>
          </a:p>
          <a:p>
            <a:endParaRPr lang="en-US" dirty="0"/>
          </a:p>
          <a:p>
            <a:r>
              <a:rPr lang="en-US" dirty="0"/>
              <a:t>The same network that lets a rat plan its next turn also lets humans mentally retrace a story or imagine a future event</a:t>
            </a:r>
          </a:p>
          <a:p>
            <a:r>
              <a:rPr lang="en-US" dirty="0"/>
              <a:t>	—turning a map of space into a map of experience itself.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61DF32-E827-D577-DF3A-69B62B58A5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632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1ED7A-EBB3-DBAF-544F-78586BBE3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FC4605-C631-E9C3-EE9E-62519ED7E1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5306F8-321C-8716-024A-1863EF736C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the hippocampus underlies both navigation and memory, we should expect damage to it to disrupt both—and that’s exactly what we see.</a:t>
            </a:r>
          </a:p>
          <a:p>
            <a:endParaRPr lang="en-US" dirty="0"/>
          </a:p>
          <a:p>
            <a:r>
              <a:rPr lang="en-US" dirty="0"/>
              <a:t>Classic neurological cases, like </a:t>
            </a:r>
            <a:r>
              <a:rPr lang="en-US" b="1" dirty="0"/>
              <a:t>patient H.M.</a:t>
            </a:r>
            <a:r>
              <a:rPr lang="en-US" dirty="0"/>
              <a:t>, showed profound amnesia after hippocampal removal.</a:t>
            </a:r>
          </a:p>
          <a:p>
            <a:r>
              <a:rPr lang="en-US" dirty="0"/>
              <a:t>But other patients with smaller, selective damage lose not only new memories but also their sense of spatial orientation—they can’t form new maps or recall familiar routes.</a:t>
            </a:r>
          </a:p>
          <a:p>
            <a:endParaRPr lang="en-US" dirty="0"/>
          </a:p>
          <a:p>
            <a:r>
              <a:rPr lang="en-US" dirty="0"/>
              <a:t>Functional imaging tells the same story.</a:t>
            </a:r>
          </a:p>
          <a:p>
            <a:r>
              <a:rPr lang="en-US" dirty="0"/>
              <a:t>When people navigate a virtual maze, recall a personal memory, or imagine a future event, the same hippocampal regions activate.</a:t>
            </a:r>
          </a:p>
          <a:p>
            <a:r>
              <a:rPr lang="en-US" dirty="0"/>
              <a:t>London taxi drivers, whose work requires detailed spatial knowledge, show enlarged hippocampi, and their activity patterns predict navigation skill.</a:t>
            </a:r>
            <a:br>
              <a:rPr lang="en-US" dirty="0"/>
            </a:br>
            <a:endParaRPr lang="en-US" dirty="0"/>
          </a:p>
          <a:p>
            <a:r>
              <a:rPr lang="en-US" dirty="0"/>
              <a:t>One of the most compelling findings is that recalling a memory </a:t>
            </a:r>
            <a:r>
              <a:rPr lang="en-US" b="1" dirty="0"/>
              <a:t>reinstates the sensory and spatial context</a:t>
            </a:r>
            <a:r>
              <a:rPr lang="en-US" dirty="0"/>
              <a:t> in which it was formed.</a:t>
            </a:r>
          </a:p>
          <a:p>
            <a:r>
              <a:rPr lang="en-US" dirty="0"/>
              <a:t>For example, if you pause a podcast, then later replay a short segment you’ve already heard, your brain doesn’t just recognize the words—it spontaneously reactivates the </a:t>
            </a:r>
            <a:r>
              <a:rPr lang="en-US" i="1" dirty="0"/>
              <a:t>scene</a:t>
            </a:r>
            <a:r>
              <a:rPr lang="en-US" dirty="0"/>
              <a:t> of where you were the first time you heard them.</a:t>
            </a:r>
          </a:p>
          <a:p>
            <a:r>
              <a:rPr lang="en-US" dirty="0"/>
              <a:t>That’s the hippocampus pulling up the associated spatial map and binding it back to the current experience.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In other words, memory retrieval is a kind of mental navigation: moving through an internal space of events, guided by the same neural compass that once tracked your position in the world.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F6EED6-4CD6-04EE-3885-48BD7FF079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0134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9FBEE-9B5D-242D-1E3C-171B413734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BC5A7E-F3D7-F4C9-1D0F-6336049682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9A4561-EF77-0CAA-2576-B22E12B6AE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link between spatial mapping and memory isn’t just seen in adults—it’s built over development.</a:t>
            </a:r>
          </a:p>
          <a:p>
            <a:r>
              <a:rPr lang="en-US" dirty="0"/>
              <a:t>Infants and young children begin life with </a:t>
            </a:r>
            <a:r>
              <a:rPr lang="en-US" b="1" dirty="0"/>
              <a:t>egocentric</a:t>
            </a:r>
            <a:r>
              <a:rPr lang="en-US" dirty="0"/>
              <a:t> navigation: they can remember how to reach for something or follow a simple path, but always in relation to their own body.</a:t>
            </a:r>
          </a:p>
          <a:p>
            <a:r>
              <a:rPr lang="en-US" dirty="0"/>
              <a:t>They can say “the toy was to my right” but not “the toy was next to the window.”</a:t>
            </a:r>
            <a:br>
              <a:rPr lang="en-US" dirty="0"/>
            </a:br>
            <a:endParaRPr lang="en-US" dirty="0"/>
          </a:p>
          <a:p>
            <a:r>
              <a:rPr lang="en-US" dirty="0"/>
              <a:t>Between about </a:t>
            </a:r>
            <a:r>
              <a:rPr lang="en-US" b="1" dirty="0"/>
              <a:t>4 and 7 years of age</a:t>
            </a:r>
            <a:r>
              <a:rPr lang="en-US" dirty="0"/>
              <a:t>, children gradually develop </a:t>
            </a:r>
            <a:r>
              <a:rPr lang="en-US" b="1" dirty="0"/>
              <a:t>allocentric mapping</a:t>
            </a:r>
            <a:r>
              <a:rPr lang="en-US" dirty="0"/>
              <a:t>—the ability to represent locations relative to one another, independent of the self.</a:t>
            </a:r>
          </a:p>
          <a:p>
            <a:r>
              <a:rPr lang="en-US" dirty="0"/>
              <a:t>This transition mirrors the structural and functional maturation of the </a:t>
            </a:r>
            <a:r>
              <a:rPr lang="en-US" b="1" dirty="0"/>
              <a:t>hippocampus</a:t>
            </a:r>
            <a:r>
              <a:rPr lang="en-US" dirty="0"/>
              <a:t> and </a:t>
            </a:r>
            <a:r>
              <a:rPr lang="en-US" b="1" dirty="0" err="1"/>
              <a:t>parahippocampal</a:t>
            </a:r>
            <a:r>
              <a:rPr lang="en-US" b="1" dirty="0"/>
              <a:t> regions</a:t>
            </a:r>
            <a:r>
              <a:rPr lang="en-US" dirty="0"/>
              <a:t>, which continue developing into middle childhood.</a:t>
            </a:r>
          </a:p>
          <a:p>
            <a:br>
              <a:rPr lang="en-US" dirty="0"/>
            </a:br>
            <a:r>
              <a:rPr lang="en-US" dirty="0"/>
              <a:t>Experiments by researchers such as </a:t>
            </a:r>
            <a:r>
              <a:rPr lang="en-US" b="1" dirty="0"/>
              <a:t>Nora Newcombe</a:t>
            </a:r>
            <a:r>
              <a:rPr lang="en-US" dirty="0"/>
              <a:t> and </a:t>
            </a:r>
            <a:r>
              <a:rPr lang="en-US" b="1" dirty="0"/>
              <a:t>Marina Vasilyeva</a:t>
            </a:r>
            <a:r>
              <a:rPr lang="en-US" dirty="0"/>
              <a:t> show that as children’s ability to use landmarks, boundaries, and geometric cues improves, so does their capacity for remembering </a:t>
            </a:r>
            <a:r>
              <a:rPr lang="en-US" i="1" dirty="0"/>
              <a:t>where</a:t>
            </a:r>
            <a:r>
              <a:rPr lang="en-US" dirty="0"/>
              <a:t> things happened.</a:t>
            </a:r>
          </a:p>
          <a:p>
            <a:r>
              <a:rPr lang="en-US" dirty="0"/>
              <a:t>In other words, spatial mapping and episodic memory emerge together, both dependent on the same neural architecture.</a:t>
            </a:r>
          </a:p>
          <a:p>
            <a:endParaRPr lang="en-US" dirty="0"/>
          </a:p>
          <a:p>
            <a:r>
              <a:rPr lang="en-US" dirty="0"/>
              <a:t>Experience plays a major role as well.</a:t>
            </a:r>
          </a:p>
          <a:p>
            <a:r>
              <a:rPr lang="en-US" dirty="0"/>
              <a:t>Children who explore larger environments—through play, walking, or even video games—show more flexible spatial reasoning and better memory for spatial relations.</a:t>
            </a:r>
          </a:p>
          <a:p>
            <a:r>
              <a:rPr lang="en-US" dirty="0"/>
              <a:t>So, just as early vertebrates had to explore to build maps of their world, children must </a:t>
            </a:r>
            <a:r>
              <a:rPr lang="en-US" i="1" dirty="0"/>
              <a:t>act</a:t>
            </a:r>
            <a:r>
              <a:rPr lang="en-US" dirty="0"/>
              <a:t> in space to develop maps in mind.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0B6D56-831C-1966-B51E-660B6D3BC4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245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EA1672-4203-ABE3-508B-928061754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F4DD95-A38B-3AE2-12EC-CA42C87956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F2201A-32B1-81DE-9921-84CC525F40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hippocampal mapping system isn’t fixed at birth or even in childhood—it stays remarkably </a:t>
            </a:r>
            <a:r>
              <a:rPr lang="en-US" b="1" dirty="0"/>
              <a:t>plastic</a:t>
            </a:r>
            <a:r>
              <a:rPr lang="en-US" dirty="0"/>
              <a:t> throughout life.</a:t>
            </a:r>
          </a:p>
          <a:p>
            <a:r>
              <a:rPr lang="en-US" dirty="0"/>
              <a:t>Experience, training, and environmental richness all reshape how these circuits function and even how they’re structured.</a:t>
            </a:r>
            <a:br>
              <a:rPr lang="en-US" dirty="0"/>
            </a:br>
            <a:endParaRPr lang="en-US" dirty="0"/>
          </a:p>
          <a:p>
            <a:r>
              <a:rPr lang="en-US" dirty="0"/>
              <a:t>One famous example comes from the </a:t>
            </a:r>
            <a:r>
              <a:rPr lang="en-US" b="1" dirty="0"/>
              <a:t>London taxi driver study</a:t>
            </a:r>
            <a:r>
              <a:rPr lang="en-US" dirty="0"/>
              <a:t>.</a:t>
            </a:r>
          </a:p>
          <a:p>
            <a:r>
              <a:rPr lang="en-US" dirty="0"/>
              <a:t>To earn a cab license, drivers must master “The Knowledge” — memorizing thousands of streets and routes across the city.</a:t>
            </a:r>
          </a:p>
          <a:p>
            <a:r>
              <a:rPr lang="en-US" dirty="0"/>
              <a:t>MRI studies by Eleanor Maguire and colleagues showed that these drivers had </a:t>
            </a:r>
            <a:r>
              <a:rPr lang="en-US" b="1" dirty="0"/>
              <a:t>larger posterior hippocampi</a:t>
            </a:r>
            <a:r>
              <a:rPr lang="en-US" dirty="0"/>
              <a:t>, </a:t>
            </a:r>
          </a:p>
          <a:p>
            <a:r>
              <a:rPr lang="en-US" dirty="0"/>
              <a:t>	the region most involved in spatial mapping.</a:t>
            </a:r>
          </a:p>
          <a:p>
            <a:r>
              <a:rPr lang="en-US" dirty="0"/>
              <a:t>The degree of enlargement scaled with years of experience </a:t>
            </a:r>
          </a:p>
          <a:p>
            <a:r>
              <a:rPr lang="en-US" dirty="0"/>
              <a:t>	— clear evidence that sustained navigation can physically remodel the brain.</a:t>
            </a:r>
          </a:p>
          <a:p>
            <a:endParaRPr lang="en-US" dirty="0"/>
          </a:p>
          <a:p>
            <a:r>
              <a:rPr lang="en-US" dirty="0"/>
              <a:t>But this isn’t just about professionals.</a:t>
            </a:r>
          </a:p>
          <a:p>
            <a:r>
              <a:rPr lang="en-US" dirty="0"/>
              <a:t>Everyday experience matters too.</a:t>
            </a:r>
          </a:p>
          <a:p>
            <a:r>
              <a:rPr lang="en-US" dirty="0"/>
              <a:t>Training on wayfinding tasks, virtual mazes, or 3D video games improves spatial memory and can increase functional connectivity within hippocampal–entorhinal circuits.</a:t>
            </a:r>
          </a:p>
          <a:p>
            <a:r>
              <a:rPr lang="en-US" dirty="0"/>
              <a:t>Even moderate exploration of new environments seems to enhance memory flexibility — possibly because it exercises the same updating and integration processes used for episodic recall.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In short, exploration continues to </a:t>
            </a:r>
            <a:r>
              <a:rPr lang="en-US" b="1" dirty="0"/>
              <a:t>shape the brain’s internal maps</a:t>
            </a:r>
            <a:r>
              <a:rPr lang="en-US" dirty="0"/>
              <a:t> long after development.</a:t>
            </a:r>
          </a:p>
          <a:p>
            <a:r>
              <a:rPr lang="en-US" dirty="0"/>
              <a:t>Whether you’re a child learning your neighborhood, an adult mastering city routes, or just wandering through a virtual world, the hippocampus keeps redrawing the landscape of experience.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387578-F1FD-64B5-F3E9-3CAA370026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0232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18296F-3B6F-F6B0-4BB8-C3FCA5D78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6EEC7F-99FA-CEC9-612B-DA50E770B1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A879FD-B106-8CDC-8125-64357EA9F6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We’ve seen that experience can physically reshape the hippocampus — but what about training?</a:t>
            </a:r>
          </a:p>
          <a:p>
            <a:r>
              <a:rPr lang="en-US" dirty="0"/>
              <a:t>A major meta-analysis by </a:t>
            </a:r>
            <a:r>
              <a:rPr lang="en-US" b="1" dirty="0"/>
              <a:t>Uttal and colleagues (2013)</a:t>
            </a:r>
            <a:r>
              <a:rPr lang="en-US" dirty="0"/>
              <a:t> reviewed over 200 studies on spatial skill interventions and found consistent, moderate improvements in spatial ability across participants.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Importantly, these gains weren’t limited to the specific task people practiced.</a:t>
            </a:r>
          </a:p>
          <a:p>
            <a:r>
              <a:rPr lang="en-US" dirty="0"/>
              <a:t>Training on mental rotation, navigation, or perspective-taking often </a:t>
            </a:r>
            <a:r>
              <a:rPr lang="en-US" b="1" dirty="0"/>
              <a:t>transferred</a:t>
            </a:r>
            <a:r>
              <a:rPr lang="en-US" dirty="0"/>
              <a:t> to other spatial skills — suggesting they tap into shared cognitive and neural processes.</a:t>
            </a:r>
          </a:p>
          <a:p>
            <a:r>
              <a:rPr lang="en-US" dirty="0"/>
              <a:t>Even more encouraging, these effects </a:t>
            </a:r>
            <a:r>
              <a:rPr lang="en-US" b="1" dirty="0"/>
              <a:t>lasted</a:t>
            </a:r>
            <a:r>
              <a:rPr lang="en-US" dirty="0"/>
              <a:t>: retention was strong weeks or months later.</a:t>
            </a:r>
          </a:p>
          <a:p>
            <a:endParaRPr lang="en-US" dirty="0"/>
          </a:p>
          <a:p>
            <a:r>
              <a:rPr lang="en-US" dirty="0"/>
              <a:t>However, not all training was equal.</a:t>
            </a:r>
          </a:p>
          <a:p>
            <a:r>
              <a:rPr lang="en-US" dirty="0"/>
              <a:t>The biggest improvements came from </a:t>
            </a:r>
            <a:r>
              <a:rPr lang="en-US" b="1" dirty="0"/>
              <a:t>active, hands-on practice</a:t>
            </a:r>
            <a:r>
              <a:rPr lang="en-US" dirty="0"/>
              <a:t> that required generating and transforming spatial information — not just passively viewing examples.</a:t>
            </a:r>
          </a:p>
          <a:p>
            <a:r>
              <a:rPr lang="en-US" dirty="0"/>
              <a:t>For instance, manipulating 3D models, solving navigation puzzles, or learning via interactive computer tasks all outperformed static instruction.</a:t>
            </a:r>
          </a:p>
          <a:p>
            <a:endParaRPr lang="en-US" dirty="0"/>
          </a:p>
          <a:p>
            <a:r>
              <a:rPr lang="en-US" dirty="0"/>
              <a:t>Together with the neuroimaging work we just discussed, these results show that spatial cognition is one of the most </a:t>
            </a:r>
            <a:r>
              <a:rPr lang="en-US" b="1" dirty="0"/>
              <a:t>trainable domains</a:t>
            </a:r>
            <a:r>
              <a:rPr lang="en-US" dirty="0"/>
              <a:t> in human cognition — a flexible system continually refined by both experience and deliberate practice.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0CF3F-ACED-F3A3-D9F5-0E2AFD462E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026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C0F9C-9699-3147-2A78-09ED12939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CFE2AE-D232-ADB0-D039-4A7C634A5B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96F8F7-8ECC-D231-DC79-5348ED4E8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the spatial mapping system is damaged, the result isn’t blindness or paralysis—it’s a loss of </a:t>
            </a:r>
            <a:r>
              <a:rPr lang="en-US" i="1" dirty="0"/>
              <a:t>orientation</a:t>
            </a:r>
            <a:r>
              <a:rPr lang="en-US" dirty="0"/>
              <a:t>.</a:t>
            </a:r>
          </a:p>
          <a:p>
            <a:r>
              <a:rPr lang="en-US" dirty="0"/>
              <a:t>People can still see, recognize landmarks, and move their bodies, yet feel profoundly lost in familiar environments.</a:t>
            </a:r>
          </a:p>
          <a:p>
            <a:endParaRPr lang="en-US" dirty="0"/>
          </a:p>
          <a:p>
            <a:r>
              <a:rPr lang="en-US" dirty="0"/>
              <a:t>One example is </a:t>
            </a:r>
            <a:r>
              <a:rPr lang="en-US" b="1" dirty="0"/>
              <a:t>topographical disorientation</a:t>
            </a:r>
            <a:r>
              <a:rPr lang="en-US" dirty="0"/>
              <a:t>, often following right hippocampal or </a:t>
            </a:r>
            <a:r>
              <a:rPr lang="en-US" dirty="0" err="1"/>
              <a:t>parahippocampal</a:t>
            </a:r>
            <a:r>
              <a:rPr lang="en-US" dirty="0"/>
              <a:t> damage.</a:t>
            </a:r>
          </a:p>
          <a:p>
            <a:r>
              <a:rPr lang="en-US" dirty="0"/>
              <a:t>Patients can describe individual landmarks—“there’s the church,” “there’s the bridge”—but can’t link them into a coherent map.</a:t>
            </a:r>
          </a:p>
          <a:p>
            <a:r>
              <a:rPr lang="en-US" dirty="0"/>
              <a:t>It’s as if the coordinates have dissolved, leaving isolated fragments without spatial relationships.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Lesions in </a:t>
            </a:r>
            <a:r>
              <a:rPr lang="en-US" b="1" dirty="0"/>
              <a:t>posterior parietal cortex</a:t>
            </a:r>
            <a:r>
              <a:rPr lang="en-US" dirty="0"/>
              <a:t> can lead to </a:t>
            </a:r>
            <a:r>
              <a:rPr lang="en-US" b="1" dirty="0"/>
              <a:t>spatial neglect</a:t>
            </a:r>
            <a:r>
              <a:rPr lang="en-US" dirty="0"/>
              <a:t>, where patients ignore one side of space entirely—failing to eat food on the left half of a plate or draw the left side of a clock.</a:t>
            </a:r>
          </a:p>
          <a:p>
            <a:r>
              <a:rPr lang="en-US" dirty="0"/>
              <a:t>These disorders reveal how perception, attention, and mapping must all coordinate to maintain a sense of location.</a:t>
            </a:r>
          </a:p>
          <a:p>
            <a:endParaRPr lang="en-US" dirty="0"/>
          </a:p>
          <a:p>
            <a:r>
              <a:rPr lang="en-US" dirty="0"/>
              <a:t>Even subtler disruptions can occur in psychiatric conditions.</a:t>
            </a:r>
          </a:p>
          <a:p>
            <a:r>
              <a:rPr lang="en-US" dirty="0"/>
              <a:t>Individuals with schizophrenia or dissociation sometimes describe distortions of spatial or bodily self-location—perhaps reflecting instability in the same circuits that link internal models to external cues.</a:t>
            </a:r>
          </a:p>
          <a:p>
            <a:endParaRPr lang="en-US" dirty="0"/>
          </a:p>
          <a:p>
            <a:r>
              <a:rPr lang="en-US" dirty="0"/>
              <a:t>By examining these breakdowns, we learn what’s normally automatic:</a:t>
            </a:r>
          </a:p>
          <a:p>
            <a:r>
              <a:rPr lang="en-US" dirty="0"/>
              <a:t>that feeling of </a:t>
            </a:r>
            <a:r>
              <a:rPr lang="en-US" i="1" dirty="0"/>
              <a:t>knowing where you are</a:t>
            </a:r>
            <a:r>
              <a:rPr lang="en-US" dirty="0"/>
              <a:t>—in the world, in memory, and in your own body—depends on the coordinated integrity of the hippocampal–parietal mapping network.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9ECD6D-1C5C-C991-95FB-DBBE6CCCEF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7696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48273-C5B2-2B9F-CE9D-620F0F368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0C3980-FF57-4B77-BB80-BEE82BC3F0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E9E3E2-B9EC-35C1-88AF-8EEEC08E67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really understand the spatial mapping system, it helps to look both </a:t>
            </a:r>
            <a:r>
              <a:rPr lang="en-US" b="1" dirty="0"/>
              <a:t>below and beyond</a:t>
            </a:r>
            <a:r>
              <a:rPr lang="en-US" dirty="0"/>
              <a:t> humans — across species and across conditions.</a:t>
            </a:r>
          </a:p>
          <a:p>
            <a:endParaRPr lang="en-US" dirty="0"/>
          </a:p>
          <a:p>
            <a:r>
              <a:rPr lang="en-US" dirty="0"/>
              <a:t>From fish to mammals, the </a:t>
            </a:r>
            <a:r>
              <a:rPr lang="en-US" b="1" dirty="0"/>
              <a:t>basic architecture</a:t>
            </a:r>
            <a:r>
              <a:rPr lang="en-US" dirty="0"/>
              <a:t> of spatial navigation remains remarkably similar.</a:t>
            </a:r>
          </a:p>
          <a:p>
            <a:r>
              <a:rPr lang="en-US" dirty="0"/>
              <a:t>Teleost fish, for example, show hippocampal-like activity that supports allocentric mapping and route integration.</a:t>
            </a:r>
          </a:p>
          <a:p>
            <a:r>
              <a:rPr lang="en-US" dirty="0"/>
              <a:t>Birds, especially those that migrate long distances, have expanded hippocampal regions that scale with navigational demand.</a:t>
            </a:r>
          </a:p>
          <a:p>
            <a:r>
              <a:rPr lang="en-US" dirty="0"/>
              <a:t>Even bats and rodents share homologous grid-cell systems, though the geometry of their maps differs depending on how they move — crawling, flying, or swimming.</a:t>
            </a:r>
          </a:p>
          <a:p>
            <a:endParaRPr lang="en-US" dirty="0"/>
          </a:p>
          <a:p>
            <a:r>
              <a:rPr lang="en-US" dirty="0"/>
              <a:t>These cross-species comparisons reveal which parts of the mapping system are </a:t>
            </a:r>
            <a:r>
              <a:rPr lang="en-US" b="1" dirty="0"/>
              <a:t>evolutionarily conserved</a:t>
            </a:r>
            <a:r>
              <a:rPr lang="en-US" dirty="0"/>
              <a:t> — the integration of movement, direction, and boundaries — and which are </a:t>
            </a:r>
            <a:r>
              <a:rPr lang="en-US" b="1" dirty="0"/>
              <a:t>adaptive elaborations</a:t>
            </a:r>
            <a:r>
              <a:rPr lang="en-US" dirty="0"/>
              <a:t>, like using magnetic fields or celestial cues.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Clinical work in humans echoes this pattern of continuity.</a:t>
            </a:r>
          </a:p>
          <a:p>
            <a:r>
              <a:rPr lang="en-US" dirty="0"/>
              <a:t>Patients recovering from hippocampal strokes or early dementia often rely more heavily on egocentric strategies, much as simpler vertebrates do.</a:t>
            </a:r>
          </a:p>
          <a:p>
            <a:r>
              <a:rPr lang="en-US" dirty="0"/>
              <a:t>By studying these regressions, neuroscientists can infer what the earliest spatial systems might have been capable of — and what later evolutionary steps added.</a:t>
            </a:r>
          </a:p>
          <a:p>
            <a:endParaRPr lang="en-US" dirty="0"/>
          </a:p>
          <a:p>
            <a:r>
              <a:rPr lang="en-US" dirty="0"/>
              <a:t>So across both evolution and pathology, the same lesson appears:</a:t>
            </a:r>
          </a:p>
          <a:p>
            <a:r>
              <a:rPr lang="en-US" dirty="0"/>
              <a:t>the ability to form an internal map of space is not uniquely human, but a deeply rooted biological solution to a universal problem — </a:t>
            </a:r>
            <a:r>
              <a:rPr lang="en-US" i="1" dirty="0"/>
              <a:t>how to move through a world that changes as you do.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03D8FF-AAF4-43C6-C0D2-EC2BB91EEA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9822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7A5E3-4707-2571-F828-7B7E556E2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BCDC31-9EA0-B758-E97A-B8F5C6E716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744033-5128-5E1B-282A-CBB7E7DB13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now, it should be clear that spatial cognition does more than help an organism find its way around.</a:t>
            </a:r>
          </a:p>
          <a:p>
            <a:r>
              <a:rPr lang="en-US" dirty="0"/>
              <a:t>It represents one of evolution’s first great experiments in </a:t>
            </a:r>
            <a:r>
              <a:rPr lang="en-US" b="1" dirty="0"/>
              <a:t>prediction</a:t>
            </a:r>
            <a:r>
              <a:rPr lang="en-US" dirty="0"/>
              <a:t>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A spatial map isn’t just a record of where things are — it’s a model that can be used to simulate where things </a:t>
            </a:r>
            <a:r>
              <a:rPr lang="en-US" i="1" dirty="0"/>
              <a:t>will</a:t>
            </a:r>
            <a:r>
              <a:rPr lang="en-US" dirty="0"/>
              <a:t> be.</a:t>
            </a:r>
          </a:p>
          <a:p>
            <a:r>
              <a:rPr lang="en-US" dirty="0"/>
              <a:t>When an animal pauses before turning down a path, or a person imagines which route will get them home faster, the brain is running a kind of internal simulation: a predictive test of action outcomes.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This predictive power generalizes far beyond physical navigation.</a:t>
            </a:r>
          </a:p>
          <a:p>
            <a:r>
              <a:rPr lang="en-US" dirty="0"/>
              <a:t>Many cognitive scientists now view the </a:t>
            </a:r>
            <a:r>
              <a:rPr lang="en-US" b="1" dirty="0"/>
              <a:t>spatial map</a:t>
            </a:r>
            <a:r>
              <a:rPr lang="en-US" dirty="0"/>
              <a:t> as an early prototype of the brain’s more general modeling capacity — the ability to mentally “move” through abstract spaces: timelines, concepts, or even social relationships.</a:t>
            </a:r>
          </a:p>
          <a:p>
            <a:r>
              <a:rPr lang="en-US" dirty="0"/>
              <a:t>Just as grid cells provide a coordinate system for physical space, other brain regions may use analogous patterns to organize non-spatial domains — from sound frequency to semantic meaning.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In that sense, the hippocampal–entorhinal system offers a glimpse of how the brain became a </a:t>
            </a:r>
            <a:r>
              <a:rPr lang="en-US" b="1" dirty="0"/>
              <a:t>predictive engine</a:t>
            </a:r>
            <a:r>
              <a:rPr lang="en-US" dirty="0"/>
              <a:t>:</a:t>
            </a:r>
          </a:p>
          <a:p>
            <a:r>
              <a:rPr lang="en-US" dirty="0"/>
              <a:t>starting with mapping the external world, then expanding to map memory, imagination, and thought itself.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Spatial cognition wasn’t the end of that story — it was the first chapter.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A4C60-B2C5-129E-762A-A77C659593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455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6790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96746-ADCA-1845-41D6-714B9E97C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299C70-38E1-ACBF-0C9D-76B9044935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B8E988-0428-55B4-24CF-0E4404365C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week we’ve followed a long arc—from the earliest organisms that could move toward or away from signals, to animals that could build internal maps of their worlds.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Lecture 1, we saw why reactive and reinforcement-based learning alone were not enough.</a:t>
            </a:r>
          </a:p>
          <a:p>
            <a:r>
              <a:rPr lang="en-US" dirty="0"/>
              <a:t>Organisms gained a huge advantage once they could represent </a:t>
            </a:r>
            <a:r>
              <a:rPr lang="en-US" b="1" dirty="0"/>
              <a:t>space itself</a:t>
            </a:r>
            <a:r>
              <a:rPr lang="en-US" dirty="0"/>
              <a:t>—distinguishing between changes caused by their own movement and those caused by changes in the environment.</a:t>
            </a:r>
          </a:p>
          <a:p>
            <a:endParaRPr lang="en-US" dirty="0"/>
          </a:p>
          <a:p>
            <a:r>
              <a:rPr lang="en-US" dirty="0"/>
              <a:t>In Lecture 2, we explored how cognitive and computational systems represent these relationships:</a:t>
            </a:r>
          </a:p>
          <a:p>
            <a:r>
              <a:rPr lang="en-US" dirty="0"/>
              <a:t>how humans reason about layouts, imagine transformations, and balance exploration with exploitation.</a:t>
            </a:r>
          </a:p>
          <a:p>
            <a:r>
              <a:rPr lang="en-US" dirty="0"/>
              <a:t>These algorithmic descriptions showed us that navigation is as much about </a:t>
            </a:r>
            <a:r>
              <a:rPr lang="en-US" i="1" dirty="0"/>
              <a:t>inference</a:t>
            </a:r>
            <a:r>
              <a:rPr lang="en-US" dirty="0"/>
              <a:t> as movement.</a:t>
            </a:r>
          </a:p>
          <a:p>
            <a:endParaRPr lang="en-US" dirty="0"/>
          </a:p>
          <a:p>
            <a:r>
              <a:rPr lang="en-US" dirty="0"/>
              <a:t>And today, we saw how these same principles are realized in the brain — through interacting networks of place, grid, head-direction, and boundary cells, forming a dynamic map that underlies both </a:t>
            </a:r>
            <a:r>
              <a:rPr lang="en-US" b="1" dirty="0"/>
              <a:t>navigation</a:t>
            </a:r>
            <a:r>
              <a:rPr lang="en-US" dirty="0"/>
              <a:t> and </a:t>
            </a:r>
            <a:r>
              <a:rPr lang="en-US" b="1" dirty="0"/>
              <a:t>memory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Taken together, spatial cognition marks a major evolutionary turning point:</a:t>
            </a:r>
          </a:p>
          <a:p>
            <a:r>
              <a:rPr lang="en-US" dirty="0"/>
              <a:t>the emergence of internal </a:t>
            </a:r>
            <a:r>
              <a:rPr lang="en-US" i="1" dirty="0"/>
              <a:t>models</a:t>
            </a:r>
            <a:r>
              <a:rPr lang="en-US" dirty="0"/>
              <a:t> — systems that predict, plan, and imagine before acting.</a:t>
            </a:r>
          </a:p>
          <a:p>
            <a:r>
              <a:rPr lang="en-US" dirty="0"/>
              <a:t>Once brains could model space, it was only a short step to modeling time, events, and ultimately, experience itself</a:t>
            </a:r>
          </a:p>
          <a:p>
            <a:endParaRPr lang="en-US" dirty="0"/>
          </a:p>
          <a:p>
            <a:r>
              <a:rPr lang="en-US" dirty="0"/>
              <a:t>This week we’ve explored how the ability to move through space led to the ability to </a:t>
            </a:r>
            <a:r>
              <a:rPr lang="en-US" i="1" dirty="0"/>
              <a:t>model</a:t>
            </a:r>
            <a:r>
              <a:rPr lang="en-US" dirty="0"/>
              <a:t> it.</a:t>
            </a:r>
          </a:p>
          <a:p>
            <a:r>
              <a:rPr lang="en-US" dirty="0"/>
              <a:t>We saw how internal maps help organisms track themselves, predict outcomes, and remember where things happened.</a:t>
            </a:r>
          </a:p>
          <a:p>
            <a:r>
              <a:rPr lang="en-US" dirty="0"/>
              <a:t>Over evolution, those same neural systems expanded—from mapping physical layouts to mapping the flow of experience itself.</a:t>
            </a:r>
          </a:p>
          <a:p>
            <a:endParaRPr lang="en-US" dirty="0"/>
          </a:p>
          <a:p>
            <a:r>
              <a:rPr lang="en-US" dirty="0"/>
              <a:t>Next week, we’ll turn directly to </a:t>
            </a:r>
            <a:r>
              <a:rPr lang="en-US" b="1" dirty="0"/>
              <a:t>memory</a:t>
            </a:r>
            <a:r>
              <a:rPr lang="en-US" dirty="0"/>
              <a:t>—the next stage of that progression.</a:t>
            </a:r>
          </a:p>
          <a:p>
            <a:r>
              <a:rPr lang="en-US" dirty="0"/>
              <a:t>We’ll ask how the brain records and replays events over time, how context shapes recall, and how similar mechanisms that once mapped space came to organize experience.</a:t>
            </a:r>
          </a:p>
          <a:p>
            <a:endParaRPr lang="en-US" dirty="0"/>
          </a:p>
          <a:p>
            <a:r>
              <a:rPr lang="en-US" dirty="0"/>
              <a:t>In that sense, spatial cognition sits right at the bridge between </a:t>
            </a:r>
            <a:r>
              <a:rPr lang="en-US" b="1" dirty="0"/>
              <a:t>perception</a:t>
            </a:r>
            <a:r>
              <a:rPr lang="en-US" dirty="0"/>
              <a:t> and </a:t>
            </a:r>
            <a:r>
              <a:rPr lang="en-US" b="1" dirty="0"/>
              <a:t>thought</a:t>
            </a:r>
            <a:r>
              <a:rPr lang="en-US" dirty="0"/>
              <a:t>:</a:t>
            </a:r>
          </a:p>
          <a:p>
            <a:r>
              <a:rPr lang="en-US" dirty="0"/>
              <a:t>it’s where acting in the world becomes imagining within it.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91E515-6AF1-749D-2021-9B746953F4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719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time, we looked at how minds and machines represent and compute space — the algorithms that let an organism build and use a map of its world.</a:t>
            </a:r>
          </a:p>
          <a:p>
            <a:r>
              <a:rPr lang="en-US" dirty="0"/>
              <a:t>Today, we turn to </a:t>
            </a:r>
            <a:r>
              <a:rPr lang="en-US" i="1" dirty="0"/>
              <a:t>how those computations are realized in the brain itself.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We’ll start by tracing the earliest neural mechanisms for orientation and motion — circuits that appeared long before mammals and that already integrated sensory and movement signals.</a:t>
            </a:r>
          </a:p>
          <a:p>
            <a:r>
              <a:rPr lang="en-US" dirty="0"/>
              <a:t>Then we’ll see how those systems evolved into the hippocampal and entorhinal networks that give rise to the place, grid, and head-direction cells discovered in the late twentieth century.</a:t>
            </a:r>
          </a:p>
          <a:p>
            <a:endParaRPr lang="en-US" dirty="0"/>
          </a:p>
          <a:p>
            <a:r>
              <a:rPr lang="en-US" dirty="0"/>
              <a:t>From there, we’ll follow how these neural codes interact, how they update with experience, and finally how they laid the groundwork for something even more powerful: </a:t>
            </a:r>
            <a:r>
              <a:rPr lang="en-US" b="1" dirty="0"/>
              <a:t>memory.</a:t>
            </a:r>
            <a:endParaRPr lang="en-US" dirty="0"/>
          </a:p>
          <a:p>
            <a:r>
              <a:rPr lang="en-US" dirty="0"/>
              <a:t>Because the same circuitry that once helped animals find their way through space later became the system that lets humans navigate their past and imagine possible futures.</a:t>
            </a:r>
          </a:p>
          <a:p>
            <a:endParaRPr lang="en-US" dirty="0"/>
          </a:p>
          <a:p>
            <a:r>
              <a:rPr lang="en-US" dirty="0"/>
              <a:t>By the end of today’s lecture, you should see how “maps in the brain” are not just about location — they’re a general solution for organizing experience across space, time, and meaning.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93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C0F87-E884-73DA-F429-368EFF1B5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7E521F-2DFB-A2FA-10D0-8EA7E2D01B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E48581-42F2-C5CD-FC4A-00F4C472D1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brain’s ability to represent space didn’t appear suddenly</a:t>
            </a:r>
          </a:p>
          <a:p>
            <a:r>
              <a:rPr lang="en-US" dirty="0"/>
              <a:t>	—it evolved by expanding systems that were already solving simpler orientation problems.</a:t>
            </a:r>
          </a:p>
          <a:p>
            <a:endParaRPr lang="en-US" dirty="0"/>
          </a:p>
          <a:p>
            <a:r>
              <a:rPr lang="en-US" dirty="0"/>
              <a:t>Even in early fish, neural circuits in the </a:t>
            </a:r>
            <a:r>
              <a:rPr lang="en-US" b="1" dirty="0"/>
              <a:t>brainstem, cerebellum, and vestibular system</a:t>
            </a:r>
            <a:r>
              <a:rPr lang="en-US" dirty="0"/>
              <a:t> </a:t>
            </a:r>
          </a:p>
          <a:p>
            <a:r>
              <a:rPr lang="en-US" dirty="0"/>
              <a:t>	combined information about body rotation, linear acceleration, and optic flow to stabilize movement.</a:t>
            </a:r>
          </a:p>
          <a:p>
            <a:r>
              <a:rPr lang="en-US" dirty="0"/>
              <a:t>These systems let fish distinguish </a:t>
            </a:r>
            <a:r>
              <a:rPr lang="en-US" i="1" dirty="0"/>
              <a:t>self-motion</a:t>
            </a:r>
            <a:r>
              <a:rPr lang="en-US" dirty="0"/>
              <a:t> from </a:t>
            </a:r>
            <a:r>
              <a:rPr lang="en-US" i="1" dirty="0"/>
              <a:t>motion in the world</a:t>
            </a:r>
          </a:p>
          <a:p>
            <a:r>
              <a:rPr lang="en-US" i="1" dirty="0"/>
              <a:t>	</a:t>
            </a:r>
            <a:r>
              <a:rPr lang="en-US" dirty="0"/>
              <a:t>—the same computational challenge we discussed at the functional level.</a:t>
            </a:r>
          </a:p>
          <a:p>
            <a:endParaRPr lang="en-US" dirty="0"/>
          </a:p>
          <a:p>
            <a:r>
              <a:rPr lang="en-US" dirty="0"/>
              <a:t>As vertebrates moved onto land, those mechanisms became more complex.</a:t>
            </a:r>
          </a:p>
          <a:p>
            <a:r>
              <a:rPr lang="en-US" dirty="0"/>
              <a:t>The addition of larger forebrain regions allowed sensory and motion information to be integrated over longer timescales, </a:t>
            </a:r>
          </a:p>
          <a:p>
            <a:r>
              <a:rPr lang="en-US" dirty="0"/>
              <a:t>	giving rise to primitive internal maps</a:t>
            </a:r>
          </a:p>
          <a:p>
            <a:r>
              <a:rPr lang="en-US" dirty="0"/>
              <a:t>	—representations not just of </a:t>
            </a:r>
            <a:r>
              <a:rPr lang="en-US" i="1" dirty="0"/>
              <a:t>instantaneous direction</a:t>
            </a:r>
            <a:r>
              <a:rPr lang="en-US" dirty="0"/>
              <a:t> but of </a:t>
            </a:r>
            <a:r>
              <a:rPr lang="en-US" i="1" dirty="0"/>
              <a:t>position within an environment.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hippocampus</a:t>
            </a:r>
            <a:r>
              <a:rPr lang="en-US" dirty="0"/>
              <a:t>, which would later become central to memory in mammals, </a:t>
            </a:r>
          </a:p>
          <a:p>
            <a:r>
              <a:rPr lang="en-US" dirty="0"/>
              <a:t>	began as one of these spatial-processing centers.</a:t>
            </a:r>
          </a:p>
          <a:p>
            <a:r>
              <a:rPr lang="en-US" dirty="0"/>
              <a:t>In early reptiles and amphibians, its neural organization already supported mapping-like functions, </a:t>
            </a:r>
          </a:p>
          <a:p>
            <a:r>
              <a:rPr lang="en-US" dirty="0"/>
              <a:t>	such as home-range navigation and landmark-based foraging.</a:t>
            </a:r>
          </a:p>
          <a:p>
            <a:endParaRPr lang="en-US" dirty="0"/>
          </a:p>
          <a:p>
            <a:r>
              <a:rPr lang="en-US" dirty="0"/>
              <a:t>So when we study the mammalian hippocampus, we’re not looking at something uniquely human or even uniquely mammalian.</a:t>
            </a:r>
          </a:p>
          <a:p>
            <a:r>
              <a:rPr lang="en-US" dirty="0"/>
              <a:t>We’re seeing the elaboration of an ancient system that started as a solution for orientation and motion control, </a:t>
            </a:r>
          </a:p>
          <a:p>
            <a:r>
              <a:rPr lang="en-US" dirty="0"/>
              <a:t>	and gradually evolved into a powerful machinery for mapping, planning, and remembering.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498BC-665B-B0F4-6525-D211ADB685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93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D0C8D-6603-6688-1D60-241485047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F1A9E9-C292-BFEF-F8BE-9D14A8790E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466CD3-2F89-608B-0827-B509E587D8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animals could build maps of the world, they had to solve a more basic problem: </a:t>
            </a:r>
          </a:p>
          <a:p>
            <a:r>
              <a:rPr lang="en-US" dirty="0"/>
              <a:t>	keeping track of how their bodies were moving through it.</a:t>
            </a:r>
          </a:p>
          <a:p>
            <a:r>
              <a:rPr lang="en-US" dirty="0"/>
              <a:t>This required coordinating signals from multiple sensory systems so that motion felt stable and predictable.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vestibular system</a:t>
            </a:r>
            <a:r>
              <a:rPr lang="en-US" dirty="0"/>
              <a:t> detects rotation and linear acceleration using small canals in the inner ear </a:t>
            </a:r>
          </a:p>
          <a:p>
            <a:r>
              <a:rPr lang="en-US" dirty="0"/>
              <a:t>	— or their evolutionary precursors in aquatic vertebrates.</a:t>
            </a:r>
          </a:p>
          <a:p>
            <a:r>
              <a:rPr lang="en-US" dirty="0"/>
              <a:t>Those signals are sent to the </a:t>
            </a:r>
            <a:r>
              <a:rPr lang="en-US" b="1" dirty="0"/>
              <a:t>brainstem</a:t>
            </a:r>
            <a:r>
              <a:rPr lang="en-US" dirty="0"/>
              <a:t> and </a:t>
            </a:r>
            <a:r>
              <a:rPr lang="en-US" b="1" dirty="0"/>
              <a:t>cerebellum</a:t>
            </a:r>
            <a:r>
              <a:rPr lang="en-US" dirty="0"/>
              <a:t>, </a:t>
            </a:r>
          </a:p>
          <a:p>
            <a:r>
              <a:rPr lang="en-US" dirty="0"/>
              <a:t>	which combine them with information from vision and proprioception.</a:t>
            </a:r>
          </a:p>
          <a:p>
            <a:r>
              <a:rPr lang="en-US" dirty="0"/>
              <a:t>If the signals line up, the animal can tell that the world is stationary and it is the one moving.</a:t>
            </a:r>
          </a:p>
          <a:p>
            <a:r>
              <a:rPr lang="en-US" dirty="0"/>
              <a:t>If they conflict — as in spinning or motion sickness — orientation quickly breaks down.</a:t>
            </a:r>
          </a:p>
          <a:p>
            <a:endParaRPr lang="en-US" dirty="0"/>
          </a:p>
          <a:p>
            <a:r>
              <a:rPr lang="en-US" dirty="0"/>
              <a:t>This integration is what allows fish to swim in straight lines, </a:t>
            </a:r>
          </a:p>
          <a:p>
            <a:r>
              <a:rPr lang="en-US" dirty="0"/>
              <a:t>	frogs to leap toward targets, and birds to keep their gaze fixed in flight.</a:t>
            </a:r>
          </a:p>
          <a:p>
            <a:r>
              <a:rPr lang="en-US" dirty="0"/>
              <a:t>It’s also the foundation of </a:t>
            </a:r>
            <a:r>
              <a:rPr lang="en-US" i="1" dirty="0"/>
              <a:t>path integration</a:t>
            </a:r>
            <a:r>
              <a:rPr lang="en-US" dirty="0"/>
              <a:t>: the ability to estimate displacement based on velocity and direction over time.</a:t>
            </a:r>
          </a:p>
          <a:p>
            <a:endParaRPr lang="en-US" dirty="0"/>
          </a:p>
          <a:p>
            <a:r>
              <a:rPr lang="en-US" dirty="0"/>
              <a:t>From an evolutionary perspective, these circuits set the stage for everything that follows.</a:t>
            </a:r>
          </a:p>
          <a:p>
            <a:r>
              <a:rPr lang="en-US" dirty="0"/>
              <a:t>They established the principle that different sensory modalities must be combined </a:t>
            </a:r>
          </a:p>
          <a:p>
            <a:r>
              <a:rPr lang="en-US" dirty="0"/>
              <a:t>	into a single coherent estimate of self-motion </a:t>
            </a:r>
          </a:p>
          <a:p>
            <a:r>
              <a:rPr lang="en-US" dirty="0"/>
              <a:t>	— a principle the hippocampus will later extend to construct full-blown spatial maps.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BF8E9-4ECB-AE53-665C-4EC8554710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6419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3E6B33-3DB0-9D89-BD62-4A7BCA6CC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D959A3-CBEA-F261-FBB4-E97C100F0A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B1701E-F3D1-DDA1-5246-C60750C81B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 1971, John O’Keefe and Jonathan </a:t>
            </a:r>
            <a:r>
              <a:rPr lang="en-US" dirty="0" err="1"/>
              <a:t>Dostrovsky</a:t>
            </a:r>
            <a:r>
              <a:rPr lang="en-US" dirty="0"/>
              <a:t> made a discovery that changed how we think about the brain.</a:t>
            </a:r>
          </a:p>
          <a:p>
            <a:r>
              <a:rPr lang="en-US" dirty="0"/>
              <a:t>Recording from single neurons in the hippocampus of freely moving rats, </a:t>
            </a:r>
          </a:p>
          <a:p>
            <a:r>
              <a:rPr lang="en-US" dirty="0"/>
              <a:t>	they found cells that fired only when the animal was in a </a:t>
            </a:r>
            <a:r>
              <a:rPr lang="en-US" i="1" dirty="0"/>
              <a:t>specific location</a:t>
            </a:r>
          </a:p>
          <a:p>
            <a:r>
              <a:rPr lang="en-US" i="1" dirty="0"/>
              <a:t>	</a:t>
            </a:r>
            <a:r>
              <a:rPr lang="en-US" dirty="0"/>
              <a:t>—say, the southwest corner of a box or along one wall of a corridor.</a:t>
            </a:r>
          </a:p>
          <a:p>
            <a:endParaRPr lang="en-US" dirty="0"/>
          </a:p>
          <a:p>
            <a:r>
              <a:rPr lang="en-US" dirty="0"/>
              <a:t>Each of these neurons had what O’Keefe called a </a:t>
            </a:r>
            <a:r>
              <a:rPr lang="en-US" b="1" dirty="0"/>
              <a:t>place field</a:t>
            </a:r>
          </a:p>
          <a:p>
            <a:r>
              <a:rPr lang="en-US" b="1" dirty="0"/>
              <a:t>	</a:t>
            </a:r>
            <a:r>
              <a:rPr lang="en-US" dirty="0"/>
              <a:t>—a preferred location in the environment where its activity peaked.</a:t>
            </a:r>
          </a:p>
          <a:p>
            <a:r>
              <a:rPr lang="en-US" dirty="0"/>
              <a:t>If the rat moved to a different spot, the cell went silent, and another one took over.</a:t>
            </a:r>
          </a:p>
          <a:p>
            <a:r>
              <a:rPr lang="en-US" dirty="0"/>
              <a:t>Taken together, thousands of these neurons created a distributed pattern of activity </a:t>
            </a:r>
          </a:p>
          <a:p>
            <a:r>
              <a:rPr lang="en-US" dirty="0"/>
              <a:t>	that corresponded to the rat’s current position.</a:t>
            </a:r>
          </a:p>
          <a:p>
            <a:endParaRPr lang="en-US" dirty="0"/>
          </a:p>
          <a:p>
            <a:r>
              <a:rPr lang="en-US" dirty="0"/>
              <a:t>This was a stunning finding.</a:t>
            </a:r>
          </a:p>
          <a:p>
            <a:r>
              <a:rPr lang="en-US" dirty="0"/>
              <a:t>It suggested that the hippocampus contains an </a:t>
            </a:r>
            <a:r>
              <a:rPr lang="en-US" i="1" dirty="0"/>
              <a:t>internal map</a:t>
            </a:r>
          </a:p>
          <a:p>
            <a:r>
              <a:rPr lang="en-US" i="1" dirty="0"/>
              <a:t>	</a:t>
            </a:r>
            <a:r>
              <a:rPr lang="en-US" dirty="0"/>
              <a:t>—not a sensory image of the world, but an abstract code for spatial position.</a:t>
            </a:r>
          </a:p>
          <a:p>
            <a:r>
              <a:rPr lang="en-US" dirty="0"/>
              <a:t>The brain wasn’t just reacting to stimuli; it was representing </a:t>
            </a:r>
            <a:r>
              <a:rPr lang="en-US" i="1" dirty="0"/>
              <a:t>where</a:t>
            </a:r>
            <a:r>
              <a:rPr lang="en-US" dirty="0"/>
              <a:t> the animal was in an invisible coordinate system.</a:t>
            </a:r>
          </a:p>
          <a:p>
            <a:endParaRPr lang="en-US" dirty="0"/>
          </a:p>
          <a:p>
            <a:r>
              <a:rPr lang="en-US" dirty="0"/>
              <a:t>O’Keefe later called this system a </a:t>
            </a:r>
            <a:r>
              <a:rPr lang="en-US" b="1" dirty="0"/>
              <a:t>“cognitive map”</a:t>
            </a:r>
            <a:r>
              <a:rPr lang="en-US" dirty="0"/>
              <a:t>, borrowing Tolman’s term from psychology.</a:t>
            </a:r>
          </a:p>
          <a:p>
            <a:r>
              <a:rPr lang="en-US" dirty="0"/>
              <a:t>It showed that the hippocampus, long known for its role in memory, </a:t>
            </a:r>
          </a:p>
          <a:p>
            <a:r>
              <a:rPr lang="en-US" dirty="0"/>
              <a:t>	might actually be a navigation system at its core</a:t>
            </a:r>
          </a:p>
          <a:p>
            <a:r>
              <a:rPr lang="en-US" dirty="0"/>
              <a:t>	—a structure that constructs and maintains a mental representation of space.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05EDEA-8744-3CD7-223D-817E403908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18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38E24-0A8A-6576-C82B-4AFCC106D7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9F5ED4-0603-957C-1420-9FE9624C3D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507A2E-A44B-DADF-A643-8487ED6031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than thirty years after O’Keefe’s discovery of place cells, a second major breakthrough completed the picture.</a:t>
            </a:r>
          </a:p>
          <a:p>
            <a:r>
              <a:rPr lang="en-US" dirty="0"/>
              <a:t>In 2005, </a:t>
            </a:r>
            <a:r>
              <a:rPr lang="en-US" b="1" dirty="0"/>
              <a:t>May-Britt and Edvard Moser</a:t>
            </a:r>
            <a:r>
              <a:rPr lang="en-US" dirty="0"/>
              <a:t> discovered </a:t>
            </a:r>
            <a:r>
              <a:rPr lang="en-US" b="1" dirty="0"/>
              <a:t>grid cells</a:t>
            </a:r>
            <a:r>
              <a:rPr lang="en-US" dirty="0"/>
              <a:t> in the </a:t>
            </a:r>
            <a:r>
              <a:rPr lang="en-US" b="1" dirty="0"/>
              <a:t>entorhinal cortex</a:t>
            </a:r>
            <a:r>
              <a:rPr lang="en-US" dirty="0"/>
              <a:t>, a region that feeds into the hippocampus.</a:t>
            </a:r>
          </a:p>
          <a:p>
            <a:endParaRPr lang="en-US" dirty="0"/>
          </a:p>
          <a:p>
            <a:r>
              <a:rPr lang="en-US" dirty="0"/>
              <a:t>When they recorded from rats exploring an open arena, </a:t>
            </a:r>
          </a:p>
          <a:p>
            <a:r>
              <a:rPr lang="en-US" dirty="0"/>
              <a:t>	they found cells that didn’t respond to a single place but to </a:t>
            </a:r>
            <a:r>
              <a:rPr lang="en-US" i="1" dirty="0"/>
              <a:t>multiple locations</a:t>
            </a:r>
            <a:r>
              <a:rPr lang="en-US" dirty="0"/>
              <a:t>, arranged in a remarkably regular pattern.</a:t>
            </a:r>
          </a:p>
          <a:p>
            <a:r>
              <a:rPr lang="en-US" dirty="0"/>
              <a:t>Each cell fired whenever the animal’s position formed a vertex in an invisible </a:t>
            </a:r>
            <a:r>
              <a:rPr lang="en-US" b="1" dirty="0"/>
              <a:t>hexagonal grid</a:t>
            </a:r>
            <a:r>
              <a:rPr lang="en-US" dirty="0"/>
              <a:t> that tiled the entire environment.</a:t>
            </a:r>
          </a:p>
          <a:p>
            <a:endParaRPr lang="en-US" dirty="0"/>
          </a:p>
          <a:p>
            <a:r>
              <a:rPr lang="en-US" dirty="0"/>
              <a:t>The pattern was so consistent that it looked like the brain had constructed its own internal coordinate system.</a:t>
            </a:r>
          </a:p>
          <a:p>
            <a:r>
              <a:rPr lang="en-US" dirty="0"/>
              <a:t>Different grid cells had different spacing and orientations, </a:t>
            </a:r>
          </a:p>
          <a:p>
            <a:r>
              <a:rPr lang="en-US" dirty="0"/>
              <a:t>	allowing the brain to represent both fine and coarse spatial scales simultaneously.</a:t>
            </a:r>
          </a:p>
          <a:p>
            <a:r>
              <a:rPr lang="en-US" dirty="0"/>
              <a:t>Together, these cells provided a built-in </a:t>
            </a:r>
            <a:r>
              <a:rPr lang="en-US" b="1" dirty="0"/>
              <a:t>metric</a:t>
            </a:r>
          </a:p>
          <a:p>
            <a:r>
              <a:rPr lang="en-US" b="1" dirty="0"/>
              <a:t>	</a:t>
            </a:r>
            <a:r>
              <a:rPr lang="en-US" dirty="0"/>
              <a:t>—a way to measure distance and direction independent of landmarks.</a:t>
            </a:r>
          </a:p>
          <a:p>
            <a:endParaRPr lang="en-US" dirty="0"/>
          </a:p>
          <a:p>
            <a:r>
              <a:rPr lang="en-US" dirty="0"/>
              <a:t>This discovery helped explain how the hippocampus could maintain a stable spatial map even when sensory cues were minimal or ambiguous.</a:t>
            </a:r>
          </a:p>
          <a:p>
            <a:r>
              <a:rPr lang="en-US" dirty="0"/>
              <a:t>Place cells told the brain </a:t>
            </a:r>
            <a:r>
              <a:rPr lang="en-US" i="1" dirty="0"/>
              <a:t>where you are</a:t>
            </a:r>
            <a:r>
              <a:rPr lang="en-US" dirty="0"/>
              <a:t>; grid cells told it </a:t>
            </a:r>
            <a:r>
              <a:rPr lang="en-US" i="1" dirty="0"/>
              <a:t>how far you’ve moved and in what direction</a:t>
            </a:r>
            <a:r>
              <a:rPr lang="en-US" dirty="0"/>
              <a:t>.</a:t>
            </a:r>
          </a:p>
          <a:p>
            <a:r>
              <a:rPr lang="en-US" dirty="0"/>
              <a:t>It was the neural equivalent of combining a GPS pin with a compass and odometer.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Mosers</a:t>
            </a:r>
            <a:r>
              <a:rPr lang="en-US" dirty="0"/>
              <a:t>’ work earned them the Nobel Prize in 2014, </a:t>
            </a:r>
          </a:p>
          <a:p>
            <a:r>
              <a:rPr lang="en-US" dirty="0"/>
              <a:t>	shared with O’Keefe, for showing how these interacting systems create a neural representation of space</a:t>
            </a:r>
          </a:p>
          <a:p>
            <a:r>
              <a:rPr lang="en-US" dirty="0"/>
              <a:t>	—an internal geometry woven directly into the brain’s wiring.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4AD80B-697E-B833-1AAD-9828AD1925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183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03FBF-7C42-DB6A-A2A1-17F31B8A5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B19BB0-E005-2298-0285-9E137FD0F9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F41B7A-EDB1-3CDF-9463-A40A511731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Place and grid cells tell the brain </a:t>
            </a:r>
            <a:r>
              <a:rPr lang="en-US" i="1" dirty="0"/>
              <a:t>where</a:t>
            </a:r>
            <a:r>
              <a:rPr lang="en-US" dirty="0"/>
              <a:t> it is, </a:t>
            </a:r>
          </a:p>
          <a:p>
            <a:r>
              <a:rPr lang="en-US" dirty="0"/>
              <a:t>	but navigation also requires knowing </a:t>
            </a:r>
            <a:r>
              <a:rPr lang="en-US" i="1" dirty="0"/>
              <a:t>which way you’re facing</a:t>
            </a:r>
            <a:r>
              <a:rPr lang="en-US" dirty="0"/>
              <a:t> and </a:t>
            </a:r>
            <a:r>
              <a:rPr lang="en-US" i="1" dirty="0"/>
              <a:t>where the boundaries are.</a:t>
            </a:r>
            <a:endParaRPr lang="en-US" dirty="0"/>
          </a:p>
          <a:p>
            <a:r>
              <a:rPr lang="en-US" dirty="0"/>
              <a:t>Two additional cell types provide those signals.</a:t>
            </a:r>
          </a:p>
          <a:p>
            <a:endParaRPr lang="en-US" dirty="0"/>
          </a:p>
          <a:p>
            <a:r>
              <a:rPr lang="en-US" dirty="0"/>
              <a:t>Head-direction cells, first discovered in the early 1990s, </a:t>
            </a:r>
          </a:p>
          <a:p>
            <a:r>
              <a:rPr lang="en-US" dirty="0"/>
              <a:t>	fire whenever an animal’s head points in a particular direction</a:t>
            </a:r>
          </a:p>
          <a:p>
            <a:r>
              <a:rPr lang="en-US" dirty="0"/>
              <a:t>	—north, south, east, or west </a:t>
            </a:r>
            <a:r>
              <a:rPr lang="en-US" b="1" dirty="0"/>
              <a:t>relative to the external frame of the environment</a:t>
            </a:r>
            <a:r>
              <a:rPr lang="en-US" dirty="0"/>
              <a:t>.</a:t>
            </a:r>
          </a:p>
          <a:p>
            <a:r>
              <a:rPr lang="en-US" dirty="0"/>
              <a:t>That “external frame” can come from stable landmarks, the geometry of the space, or other global cues.</a:t>
            </a:r>
          </a:p>
          <a:p>
            <a:r>
              <a:rPr lang="en-US" dirty="0"/>
              <a:t>Even when those cues disappear, the cells maintain their orientation for a while using vestibular and motor information, though they eventually drift until external references recalibrate them.</a:t>
            </a:r>
          </a:p>
          <a:p>
            <a:r>
              <a:rPr lang="en-US" dirty="0"/>
              <a:t>In that sense, they act like a </a:t>
            </a:r>
            <a:r>
              <a:rPr lang="en-US" b="1" dirty="0"/>
              <a:t>biological compass</a:t>
            </a:r>
            <a:r>
              <a:rPr lang="en-US" dirty="0"/>
              <a:t>, combining internal and external information to provide a continuously updated sense of heading.</a:t>
            </a:r>
          </a:p>
          <a:p>
            <a:endParaRPr lang="en-US" dirty="0"/>
          </a:p>
          <a:p>
            <a:r>
              <a:rPr lang="en-US" b="1" dirty="0"/>
              <a:t>Boundary</a:t>
            </a:r>
            <a:r>
              <a:rPr lang="en-US" dirty="0"/>
              <a:t> or </a:t>
            </a:r>
            <a:r>
              <a:rPr lang="en-US" b="1" dirty="0"/>
              <a:t>border cells</a:t>
            </a:r>
            <a:r>
              <a:rPr lang="en-US" dirty="0"/>
              <a:t> add another piece.</a:t>
            </a:r>
          </a:p>
          <a:p>
            <a:r>
              <a:rPr lang="en-US" dirty="0"/>
              <a:t>These neurons, found in the entorhinal cortex and subiculum, </a:t>
            </a:r>
          </a:p>
          <a:p>
            <a:r>
              <a:rPr lang="en-US" dirty="0"/>
              <a:t>	fire when the animal is near the edge of an environment—like a wall, cliff, or barrier.</a:t>
            </a:r>
          </a:p>
          <a:p>
            <a:r>
              <a:rPr lang="en-US" dirty="0"/>
              <a:t>They define the </a:t>
            </a:r>
            <a:r>
              <a:rPr lang="en-US" i="1" dirty="0"/>
              <a:t>limits</a:t>
            </a:r>
            <a:r>
              <a:rPr lang="en-US" dirty="0"/>
              <a:t> of navigable space and help stabilize grid and place activity </a:t>
            </a:r>
          </a:p>
          <a:p>
            <a:r>
              <a:rPr lang="en-US" dirty="0"/>
              <a:t>	by anchoring the map to external structure.</a:t>
            </a:r>
          </a:p>
          <a:p>
            <a:endParaRPr lang="en-US" dirty="0"/>
          </a:p>
          <a:p>
            <a:r>
              <a:rPr lang="en-US" dirty="0"/>
              <a:t>Together, these cell types create a complete spatial reference system:</a:t>
            </a:r>
          </a:p>
          <a:p>
            <a:r>
              <a:rPr lang="en-US" dirty="0"/>
              <a:t>– Grid cells provide an internal coordinate frame,</a:t>
            </a:r>
          </a:p>
          <a:p>
            <a:r>
              <a:rPr lang="en-US" dirty="0"/>
              <a:t>– Place cells mark specific locations,</a:t>
            </a:r>
          </a:p>
          <a:p>
            <a:r>
              <a:rPr lang="en-US" dirty="0"/>
              <a:t>– Head-direction cells maintain orientation, and</a:t>
            </a:r>
          </a:p>
          <a:p>
            <a:r>
              <a:rPr lang="en-US" dirty="0"/>
              <a:t>– Boundary cells define the edges.</a:t>
            </a:r>
          </a:p>
          <a:p>
            <a:endParaRPr lang="en-US" dirty="0"/>
          </a:p>
          <a:p>
            <a:r>
              <a:rPr lang="en-US" dirty="0"/>
              <a:t>The brain doesn’t just store a static map—it maintains a dynamic, self-updating model </a:t>
            </a:r>
          </a:p>
          <a:p>
            <a:r>
              <a:rPr lang="en-US" dirty="0"/>
              <a:t>	of position, direction, and environmental layout, continuously calibrated as the organism moves.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3D3C7-C262-A918-F8EF-A8C7EC107F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794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BD6A9-AC4C-D184-48CC-55B7439D1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C5E002-E396-AB29-47DF-26E50515BE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17FD7D-3D39-2843-180B-5FE9AED3EC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of these specialized cell types contributes one piece of the navigation puzzle, but none of them work alone.</a:t>
            </a:r>
          </a:p>
          <a:p>
            <a:r>
              <a:rPr lang="en-US" dirty="0"/>
              <a:t>They’re part of an interconnected network spanning the </a:t>
            </a:r>
            <a:r>
              <a:rPr lang="en-US" b="1" dirty="0"/>
              <a:t>hippocampus</a:t>
            </a:r>
            <a:r>
              <a:rPr lang="en-US" dirty="0"/>
              <a:t>, </a:t>
            </a:r>
            <a:r>
              <a:rPr lang="en-US" b="1" dirty="0"/>
              <a:t>entorhinal cortex</a:t>
            </a:r>
            <a:r>
              <a:rPr lang="en-US" dirty="0"/>
              <a:t>, and </a:t>
            </a:r>
            <a:r>
              <a:rPr lang="en-US" b="1" dirty="0"/>
              <a:t>subiculum</a:t>
            </a:r>
          </a:p>
          <a:p>
            <a:r>
              <a:rPr lang="en-US" b="1" dirty="0"/>
              <a:t>	</a:t>
            </a:r>
            <a:r>
              <a:rPr lang="en-US" dirty="0"/>
              <a:t>—a system that transforms sensory and movement signals into a unified spatial model.</a:t>
            </a:r>
          </a:p>
          <a:p>
            <a:endParaRPr lang="en-US" dirty="0"/>
          </a:p>
          <a:p>
            <a:r>
              <a:rPr lang="en-US" b="1" dirty="0"/>
              <a:t>Grid cells</a:t>
            </a:r>
            <a:r>
              <a:rPr lang="en-US" dirty="0"/>
              <a:t> in the entorhinal cortex provide a coordinate framework — a kind of background geometry.</a:t>
            </a:r>
          </a:p>
          <a:p>
            <a:r>
              <a:rPr lang="en-US" b="1" dirty="0"/>
              <a:t>Place cells</a:t>
            </a:r>
            <a:r>
              <a:rPr lang="en-US" dirty="0"/>
              <a:t> in the hippocampus use that framework to tag specific locations, </a:t>
            </a:r>
          </a:p>
          <a:p>
            <a:r>
              <a:rPr lang="en-US" dirty="0"/>
              <a:t>	enriched by sensory and contextual cues.</a:t>
            </a:r>
          </a:p>
          <a:p>
            <a:r>
              <a:rPr lang="en-US" b="1" dirty="0"/>
              <a:t>Head-direction cells</a:t>
            </a:r>
            <a:r>
              <a:rPr lang="en-US" dirty="0"/>
              <a:t> keep the coordinate frame aligned with real-world orientation, </a:t>
            </a:r>
          </a:p>
          <a:p>
            <a:r>
              <a:rPr lang="en-US" dirty="0"/>
              <a:t>	while </a:t>
            </a:r>
            <a:r>
              <a:rPr lang="en-US" b="1" dirty="0"/>
              <a:t>boundary cells</a:t>
            </a:r>
            <a:r>
              <a:rPr lang="en-US" dirty="0"/>
              <a:t> lock it to the physical edges of the environment.</a:t>
            </a:r>
          </a:p>
          <a:p>
            <a:endParaRPr lang="en-US" dirty="0"/>
          </a:p>
          <a:p>
            <a:r>
              <a:rPr lang="en-US" dirty="0"/>
              <a:t>Information flows both ways between these structures.</a:t>
            </a:r>
          </a:p>
          <a:p>
            <a:r>
              <a:rPr lang="en-US" dirty="0"/>
              <a:t>The entorhinal cortex supplies the hippocampus with continuous spatial metrics, </a:t>
            </a:r>
          </a:p>
          <a:p>
            <a:r>
              <a:rPr lang="en-US" dirty="0"/>
              <a:t>	while the hippocampus sends feedback that refines and stabilizes grid patterns.</a:t>
            </a:r>
          </a:p>
          <a:p>
            <a:r>
              <a:rPr lang="en-US" dirty="0"/>
              <a:t>This loop keeps the system coherent even when some inputs are noisy or missing.</a:t>
            </a:r>
          </a:p>
          <a:p>
            <a:endParaRPr lang="en-US" dirty="0"/>
          </a:p>
          <a:p>
            <a:r>
              <a:rPr lang="en-US" dirty="0"/>
              <a:t>As a result, the spatial map is both </a:t>
            </a:r>
            <a:r>
              <a:rPr lang="en-US" b="1" dirty="0"/>
              <a:t>stable</a:t>
            </a:r>
            <a:r>
              <a:rPr lang="en-US" dirty="0"/>
              <a:t> and </a:t>
            </a:r>
            <a:r>
              <a:rPr lang="en-US" b="1" dirty="0"/>
              <a:t>adaptive</a:t>
            </a:r>
            <a:r>
              <a:rPr lang="en-US" dirty="0"/>
              <a:t>—it drifts when sensory cues are lost, </a:t>
            </a:r>
          </a:p>
          <a:p>
            <a:r>
              <a:rPr lang="en-US" dirty="0"/>
              <a:t>	then snaps back into alignment when landmarks reappear.</a:t>
            </a:r>
          </a:p>
          <a:p>
            <a:r>
              <a:rPr lang="en-US" dirty="0"/>
              <a:t>It’s not a static image but a dynamic simulation</a:t>
            </a:r>
          </a:p>
          <a:p>
            <a:r>
              <a:rPr lang="en-US" dirty="0"/>
              <a:t>	—an ongoing computation that integrates motion, feedback, and memory into a single sense of “where we are.”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C0FCA-3CE4-3A98-D373-717CF0D314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32C59-1409-2640-866F-4A1083575A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406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34809-F69F-0D48-97F8-9CF76A5308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340" y="1122363"/>
            <a:ext cx="5785769" cy="23876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Title Here: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Tell Your</a:t>
            </a:r>
            <a:b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</a:br>
            <a:r>
              <a:rPr lang="en-US" sz="4000" b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Illinois Story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FA99F5-1DAB-644E-87BD-7B2BE337DBB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1340" y="3602038"/>
            <a:ext cx="5785769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E86B4-4E28-5743-B958-4D04BD32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A9BA8F-BF67-344F-9BFA-A8262A79BC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37075" y="5718264"/>
            <a:ext cx="3117850" cy="80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20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B210D-E74D-9F46-BBEB-61CE8DBFB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7874" y="6095093"/>
            <a:ext cx="2743200" cy="365125"/>
          </a:xfrm>
        </p:spPr>
        <p:txBody>
          <a:bodyPr/>
          <a:lstStyle/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6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C4261-61FB-7142-9417-2F78D37976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23" y="365125"/>
            <a:ext cx="9614263" cy="1325563"/>
          </a:xfrm>
        </p:spPr>
        <p:txBody>
          <a:bodyPr/>
          <a:lstStyle>
            <a:lvl1pPr algn="ctr">
              <a:defRPr b="1" i="0">
                <a:solidFill>
                  <a:srgbClr val="E84A27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Hello.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12F32-5110-BE43-86BA-CB778EC42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823" y="1690688"/>
            <a:ext cx="9614263" cy="3625895"/>
          </a:xfrm>
        </p:spPr>
        <p:txBody>
          <a:bodyPr/>
          <a:lstStyle>
            <a:lvl1pPr>
              <a:defRPr>
                <a:solidFill>
                  <a:srgbClr val="13294B"/>
                </a:solidFill>
              </a:defRPr>
            </a:lvl1pPr>
            <a:lvl2pPr>
              <a:defRPr>
                <a:solidFill>
                  <a:srgbClr val="13294B"/>
                </a:solidFill>
              </a:defRPr>
            </a:lvl2pPr>
            <a:lvl3pPr>
              <a:defRPr>
                <a:solidFill>
                  <a:srgbClr val="13294B"/>
                </a:solidFill>
              </a:defRPr>
            </a:lvl3pPr>
            <a:lvl4pPr>
              <a:defRPr>
                <a:solidFill>
                  <a:srgbClr val="13294B"/>
                </a:solidFill>
              </a:defRPr>
            </a:lvl4pPr>
            <a:lvl5pPr>
              <a:defRPr>
                <a:solidFill>
                  <a:srgbClr val="13294B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963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26ADA6-32C7-6D47-94AB-D149FA9C1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FDBC8-5F1C-654A-9325-61F424413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1FB5C-A5C2-4C44-A9DF-4F6A196EC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06C45-97B4-7545-8562-07255BCE2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8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E84A27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13294B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3294B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3294B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3294B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55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83CDB9E-798C-A842-B031-6BFA04385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9571" y="773546"/>
            <a:ext cx="5935859" cy="272025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0000" dirty="0">
                <a:latin typeface="Calibri"/>
                <a:cs typeface="Calibri"/>
              </a:rPr>
              <a:t>BCOG 100</a:t>
            </a:r>
            <a:endParaRPr lang="en-US" sz="1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2F9A5BC-DE40-064D-98AE-B1AA2F27430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017406" y="3472201"/>
            <a:ext cx="8283862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dirty="0">
                <a:latin typeface="Calibri"/>
                <a:cs typeface="Calibri"/>
              </a:rPr>
              <a:t>Spatial Cognition</a:t>
            </a:r>
          </a:p>
          <a:p>
            <a:pPr marL="0" indent="0" algn="ctr">
              <a:buNone/>
            </a:pPr>
            <a:r>
              <a:rPr lang="en-US" dirty="0">
                <a:latin typeface="Calibri"/>
                <a:cs typeface="Calibri"/>
              </a:rPr>
              <a:t>Lecture 3: Neurobiological Implementation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87BCB3F-D51B-11CA-8A5C-B653C02DD655}"/>
              </a:ext>
            </a:extLst>
          </p:cNvPr>
          <p:cNvSpPr/>
          <p:nvPr/>
        </p:nvSpPr>
        <p:spPr>
          <a:xfrm>
            <a:off x="443346" y="126307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96C562F-8F13-2516-D9AF-45E75A96A3C5}"/>
              </a:ext>
            </a:extLst>
          </p:cNvPr>
          <p:cNvSpPr/>
          <p:nvPr/>
        </p:nvSpPr>
        <p:spPr>
          <a:xfrm>
            <a:off x="1505528" y="3248890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2052EBC-2E12-F996-BB1F-41F23E64F1BE}"/>
              </a:ext>
            </a:extLst>
          </p:cNvPr>
          <p:cNvSpPr/>
          <p:nvPr/>
        </p:nvSpPr>
        <p:spPr>
          <a:xfrm>
            <a:off x="443345" y="331816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A4D7291-4D5A-9593-1D85-950EBFC1FF07}"/>
              </a:ext>
            </a:extLst>
          </p:cNvPr>
          <p:cNvSpPr/>
          <p:nvPr/>
        </p:nvSpPr>
        <p:spPr>
          <a:xfrm>
            <a:off x="443346" y="5246253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E91675-03DF-90EE-942D-06C70F754DEE}"/>
              </a:ext>
            </a:extLst>
          </p:cNvPr>
          <p:cNvCxnSpPr/>
          <p:nvPr/>
        </p:nvCxnSpPr>
        <p:spPr>
          <a:xfrm>
            <a:off x="867642" y="2172278"/>
            <a:ext cx="1052944" cy="111067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D74029-D6FE-2938-F6DF-602FCD9AA658}"/>
              </a:ext>
            </a:extLst>
          </p:cNvPr>
          <p:cNvCxnSpPr>
            <a:cxnSpLocks/>
          </p:cNvCxnSpPr>
          <p:nvPr/>
        </p:nvCxnSpPr>
        <p:spPr>
          <a:xfrm>
            <a:off x="879187" y="2172278"/>
            <a:ext cx="25400" cy="117994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831A33E-2612-45D1-F1F0-57371C01F8AB}"/>
              </a:ext>
            </a:extLst>
          </p:cNvPr>
          <p:cNvSpPr/>
          <p:nvPr/>
        </p:nvSpPr>
        <p:spPr>
          <a:xfrm>
            <a:off x="1505528" y="5246253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565D7F4-2920-5911-7086-757F822A07E3}"/>
              </a:ext>
            </a:extLst>
          </p:cNvPr>
          <p:cNvSpPr/>
          <p:nvPr/>
        </p:nvSpPr>
        <p:spPr>
          <a:xfrm>
            <a:off x="2694709" y="5246252"/>
            <a:ext cx="912090" cy="91209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FE6F4CE-E239-70EB-26D3-C8CB8E270185}"/>
              </a:ext>
            </a:extLst>
          </p:cNvPr>
          <p:cNvCxnSpPr>
            <a:cxnSpLocks/>
          </p:cNvCxnSpPr>
          <p:nvPr/>
        </p:nvCxnSpPr>
        <p:spPr>
          <a:xfrm>
            <a:off x="1941369" y="4169641"/>
            <a:ext cx="1168399" cy="108758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727C65-F6C0-78C9-A469-40AAD8018B82}"/>
              </a:ext>
            </a:extLst>
          </p:cNvPr>
          <p:cNvCxnSpPr>
            <a:cxnSpLocks/>
          </p:cNvCxnSpPr>
          <p:nvPr/>
        </p:nvCxnSpPr>
        <p:spPr>
          <a:xfrm flipH="1">
            <a:off x="1955223" y="4158096"/>
            <a:ext cx="9238" cy="108758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A7C2072-1E04-8B83-DAA8-B48C97536A6F}"/>
              </a:ext>
            </a:extLst>
          </p:cNvPr>
          <p:cNvCxnSpPr>
            <a:cxnSpLocks/>
          </p:cNvCxnSpPr>
          <p:nvPr/>
        </p:nvCxnSpPr>
        <p:spPr>
          <a:xfrm>
            <a:off x="890732" y="4227368"/>
            <a:ext cx="13855" cy="101831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583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06DE50-8921-D384-EA6C-5E7B47EA0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F15FF868-BD8E-BC89-97C4-2BE908A3EA9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3E9CFB-1D85-1656-306C-4AB103C9AC71}"/>
              </a:ext>
            </a:extLst>
          </p:cNvPr>
          <p:cNvSpPr txBox="1"/>
          <p:nvPr/>
        </p:nvSpPr>
        <p:spPr>
          <a:xfrm>
            <a:off x="6899563" y="1492355"/>
            <a:ext cx="5129771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Neural Mechanisms of Path Integration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Grid and head-direction cells track movement through space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Velocity and orientation signals update the map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Landmarks recalibrate drifting internal estimates</a:t>
            </a:r>
          </a:p>
        </p:txBody>
      </p:sp>
      <p:pic>
        <p:nvPicPr>
          <p:cNvPr id="6146" name="Picture 2" descr="Multilayered neural network of the proposed path integration (PI)... |  Download Scientific Diagram">
            <a:extLst>
              <a:ext uri="{FF2B5EF4-FFF2-40B4-BE49-F238E27FC236}">
                <a16:creationId xmlns:a16="http://schemas.microsoft.com/office/drawing/2014/main" id="{F8708B59-47B1-E1F3-F798-7F74E5D66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66" y="1223453"/>
            <a:ext cx="6407208" cy="3769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968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737E3F-E1DE-F6C0-D583-8C9F788EE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8C1CC41C-9EC0-058F-4DCA-8CFD9F56A50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733367-DBA2-22DA-ADA1-3BD4400DD84D}"/>
              </a:ext>
            </a:extLst>
          </p:cNvPr>
          <p:cNvSpPr txBox="1"/>
          <p:nvPr/>
        </p:nvSpPr>
        <p:spPr>
          <a:xfrm>
            <a:off x="8053754" y="735162"/>
            <a:ext cx="392282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Replay and Pre-play: Planning and Prediction in the Hippocampus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Hippocampal “place cells” reactivate during rest and sleep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Replay: past trajectories repeated in fast sequence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Pre-play: upcoming paths simulated before movement</a:t>
            </a:r>
          </a:p>
        </p:txBody>
      </p:sp>
      <p:pic>
        <p:nvPicPr>
          <p:cNvPr id="7170" name="Picture 2" descr="Firing of &quot;hippocampal place cells&quot; corresponds to specific locations... |  Download Scientific Diagram">
            <a:extLst>
              <a:ext uri="{FF2B5EF4-FFF2-40B4-BE49-F238E27FC236}">
                <a16:creationId xmlns:a16="http://schemas.microsoft.com/office/drawing/2014/main" id="{8C871BA7-359D-C8C1-156D-FD560D8AC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292" y="1344734"/>
            <a:ext cx="7005166" cy="4168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1364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76414-3B62-6D84-5FA3-80558E5E1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25D4FDD5-50A9-3DDB-E185-B8BE4D7D41F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8278EB-14AC-EEE4-F113-5A304BA8C233}"/>
              </a:ext>
            </a:extLst>
          </p:cNvPr>
          <p:cNvSpPr txBox="1"/>
          <p:nvPr/>
        </p:nvSpPr>
        <p:spPr>
          <a:xfrm>
            <a:off x="6899563" y="1492355"/>
            <a:ext cx="512977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From Navigation to Memory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Spatial mapping and episodic memory share the same circuitry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hippocampus links </a:t>
            </a:r>
            <a:r>
              <a:rPr lang="en-US" sz="2400" i="1" dirty="0"/>
              <a:t>where</a:t>
            </a:r>
            <a:r>
              <a:rPr lang="en-US" sz="2400" dirty="0"/>
              <a:t>, </a:t>
            </a:r>
            <a:r>
              <a:rPr lang="en-US" sz="2400" i="1" dirty="0"/>
              <a:t>when</a:t>
            </a:r>
            <a:r>
              <a:rPr lang="en-US" sz="2400" dirty="0"/>
              <a:t>, and </a:t>
            </a:r>
            <a:r>
              <a:rPr lang="en-US" sz="2400" i="1" dirty="0"/>
              <a:t>what happened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Navigation through space became navigation through experience</a:t>
            </a:r>
          </a:p>
        </p:txBody>
      </p:sp>
      <p:pic>
        <p:nvPicPr>
          <p:cNvPr id="8194" name="Picture 2" descr="Without a Hippocampus, Your Long-term Memory Is History | HowStuffWorks">
            <a:extLst>
              <a:ext uri="{FF2B5EF4-FFF2-40B4-BE49-F238E27FC236}">
                <a16:creationId xmlns:a16="http://schemas.microsoft.com/office/drawing/2014/main" id="{988304CD-FAD7-8077-2100-56CCAAEE31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077" y="1492355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4005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FD0BC-9DBE-BAC5-ECE2-EDF212973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E8E2E3DE-B695-F89B-E801-AC5FAE1C0D3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3F1AB4-AACA-C553-02E8-5934144CC604}"/>
              </a:ext>
            </a:extLst>
          </p:cNvPr>
          <p:cNvSpPr txBox="1"/>
          <p:nvPr/>
        </p:nvSpPr>
        <p:spPr>
          <a:xfrm>
            <a:off x="6899563" y="1492355"/>
            <a:ext cx="512977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Lesions and Imaging Evidence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Hippocampal damage impairs both navigation and episodic memory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Imaging shows spatial and memory tasks activate overlapping regions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Reactivation reinstates the context of past experience</a:t>
            </a:r>
          </a:p>
        </p:txBody>
      </p:sp>
      <p:pic>
        <p:nvPicPr>
          <p:cNvPr id="9218" name="Picture 2" descr="The Curious Case of Patient H.M.">
            <a:extLst>
              <a:ext uri="{FF2B5EF4-FFF2-40B4-BE49-F238E27FC236}">
                <a16:creationId xmlns:a16="http://schemas.microsoft.com/office/drawing/2014/main" id="{36A6DC29-5657-6B90-4ADD-0E14C5B63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777" y="1393066"/>
            <a:ext cx="5566062" cy="2968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3368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9ED250-B420-71B4-4A41-DC0AA7622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3B091B9B-4A74-0E59-6D5D-650BDFBD660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401251-DF4C-BD39-CFC8-D3D843E9CA18}"/>
              </a:ext>
            </a:extLst>
          </p:cNvPr>
          <p:cNvSpPr txBox="1"/>
          <p:nvPr/>
        </p:nvSpPr>
        <p:spPr>
          <a:xfrm>
            <a:off x="354875" y="4500226"/>
            <a:ext cx="114822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Development of Spatial Maps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Children’s spatial abilities and episodic memory develop in parallel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Allocentric mapping emerges gradually across early childhood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Reflects hippocampal maturation and experience-driven learning</a:t>
            </a:r>
          </a:p>
        </p:txBody>
      </p:sp>
      <p:pic>
        <p:nvPicPr>
          <p:cNvPr id="10242" name="Picture 2" descr="Human Brain Development: Neurogenesis in the Hippocampus through... |  Download Scientific Diagram">
            <a:extLst>
              <a:ext uri="{FF2B5EF4-FFF2-40B4-BE49-F238E27FC236}">
                <a16:creationId xmlns:a16="http://schemas.microsoft.com/office/drawing/2014/main" id="{C171AD27-4286-7970-139A-B07C1D0B3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749" y="713124"/>
            <a:ext cx="9913726" cy="378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55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DA337E-789E-5D49-98A3-2F0A7C839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FF21DA0F-0304-3E56-6BAB-B63458234A0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AD3021-EFF2-63B4-2EE2-E6E6DD987DDD}"/>
              </a:ext>
            </a:extLst>
          </p:cNvPr>
          <p:cNvSpPr txBox="1"/>
          <p:nvPr/>
        </p:nvSpPr>
        <p:spPr>
          <a:xfrm>
            <a:off x="6899563" y="1492355"/>
            <a:ext cx="512977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Plasticity and Experience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Children’s spatial abilities and episodic memory develop in parallel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Allocentric mapping emerges gradually across early childhood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Reflects hippocampal maturation and experience-driven learning</a:t>
            </a:r>
          </a:p>
        </p:txBody>
      </p:sp>
      <p:pic>
        <p:nvPicPr>
          <p:cNvPr id="11268" name="Picture 4" descr="Anterior hippocampal grey matter volume differences between taxi... |  Download Scientific Diagram">
            <a:extLst>
              <a:ext uri="{FF2B5EF4-FFF2-40B4-BE49-F238E27FC236}">
                <a16:creationId xmlns:a16="http://schemas.microsoft.com/office/drawing/2014/main" id="{AF8C95D2-5EBD-779D-CB2D-2172DD6CC5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73" y="879230"/>
            <a:ext cx="5743908" cy="4748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2310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CBFA94-4963-81D3-1C5A-57FBAB9B8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8FA6D63F-D15C-6A10-732D-004C024541A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73FFE3-5995-6E36-2742-42D1BE54AB1B}"/>
              </a:ext>
            </a:extLst>
          </p:cNvPr>
          <p:cNvSpPr txBox="1"/>
          <p:nvPr/>
        </p:nvSpPr>
        <p:spPr>
          <a:xfrm>
            <a:off x="6899563" y="1492355"/>
            <a:ext cx="512977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Can Spatial Ability be Improved?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Uttal et al (2013) show spatial skills </a:t>
            </a:r>
            <a:r>
              <a:rPr lang="en-US" sz="2400" i="1" dirty="0"/>
              <a:t>can</a:t>
            </a:r>
            <a:r>
              <a:rPr lang="en-US" sz="2400" dirty="0"/>
              <a:t> be improved through training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Benefits transfer across tasks and persist over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Most effective programs involve active, varied practice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1B4255-2316-456B-52A3-2DDD620F6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06" y="735162"/>
            <a:ext cx="6372557" cy="4978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439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3D5C38-BF24-27DA-485F-EC8D347C6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C4985C56-56C9-C795-A66D-168E11CF5DC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E4D14A-760D-9610-8394-48AD2B39681E}"/>
              </a:ext>
            </a:extLst>
          </p:cNvPr>
          <p:cNvSpPr txBox="1"/>
          <p:nvPr/>
        </p:nvSpPr>
        <p:spPr>
          <a:xfrm>
            <a:off x="808892" y="4288309"/>
            <a:ext cx="1181831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Disorders of Spatial Cognition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Damage to hippocampal and parietal systems disrupts navigation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Topographical disorientation: intact perception, lost “sense of place”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Spatial deficits reveal how maps anchor memory and self-location</a:t>
            </a:r>
          </a:p>
        </p:txBody>
      </p:sp>
      <p:pic>
        <p:nvPicPr>
          <p:cNvPr id="12290" name="Picture 2" descr="Spatial navigation deficits — overlooked cognitive marker for preclinical  Alzheimer disease? | Nature Reviews Neurology">
            <a:extLst>
              <a:ext uri="{FF2B5EF4-FFF2-40B4-BE49-F238E27FC236}">
                <a16:creationId xmlns:a16="http://schemas.microsoft.com/office/drawing/2014/main" id="{1AE7DAFD-7711-6A98-C0D9-5B4610F61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660" y="876920"/>
            <a:ext cx="6574929" cy="3346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5371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5C0F5-C1C8-D093-709C-AA8CA6E5A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03A23630-5FA1-DFE2-4AC0-CB43FB07F4C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ACC106-C5B2-BD9B-BDC2-8AC28794485D}"/>
              </a:ext>
            </a:extLst>
          </p:cNvPr>
          <p:cNvSpPr txBox="1"/>
          <p:nvPr/>
        </p:nvSpPr>
        <p:spPr>
          <a:xfrm>
            <a:off x="6899563" y="1492355"/>
            <a:ext cx="512977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Comparative and Clinical Insights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Spatial mapping systems are evolutionarily conserved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Different species adapt shared circuits for unique navigation needs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Comparing across species clarifies what’s fundamental vs. derived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20687BA3-9EC3-7B94-971B-28792E7A0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88" y="974070"/>
            <a:ext cx="6408715" cy="4642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866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02D5CE-820D-CDDC-FA22-F12A37D5B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47B3B03A-313C-1E2C-CE3C-132DAD6C887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63F635-54EC-1C67-C84E-026191228A89}"/>
              </a:ext>
            </a:extLst>
          </p:cNvPr>
          <p:cNvSpPr txBox="1"/>
          <p:nvPr/>
        </p:nvSpPr>
        <p:spPr>
          <a:xfrm>
            <a:off x="6899563" y="1492355"/>
            <a:ext cx="512977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Spatial Maps and Predictive Brains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Spatial mapping may be the evolutionary origin of prediction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Maps let brains simulate outcomes before acting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From navigating space to navigating possibility</a:t>
            </a:r>
          </a:p>
        </p:txBody>
      </p:sp>
      <p:pic>
        <p:nvPicPr>
          <p:cNvPr id="5" name="Picture 4" descr="A diagram of a brain&#10;&#10;AI-generated content may be incorrect.">
            <a:extLst>
              <a:ext uri="{FF2B5EF4-FFF2-40B4-BE49-F238E27FC236}">
                <a16:creationId xmlns:a16="http://schemas.microsoft.com/office/drawing/2014/main" id="{93979EA3-C1B1-72DB-7741-95F819783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255" y="935599"/>
            <a:ext cx="4869668" cy="498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01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CB9E45-42E1-51E0-9F59-9C62EC4158C4}"/>
              </a:ext>
            </a:extLst>
          </p:cNvPr>
          <p:cNvSpPr txBox="1"/>
          <p:nvPr/>
        </p:nvSpPr>
        <p:spPr>
          <a:xfrm>
            <a:off x="2434107" y="1195821"/>
            <a:ext cx="808793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Reading Check 8-3</a:t>
            </a:r>
          </a:p>
          <a:p>
            <a:endParaRPr lang="en-US" sz="3200" b="1" dirty="0"/>
          </a:p>
          <a:p>
            <a:r>
              <a:rPr lang="en-US" sz="3200" b="1" dirty="0"/>
              <a:t>Password</a:t>
            </a:r>
            <a:r>
              <a:rPr lang="en-US" sz="3200" dirty="0"/>
              <a:t>: hippocampus           </a:t>
            </a:r>
          </a:p>
          <a:p>
            <a:endParaRPr lang="en-US" sz="3200" b="1" dirty="0"/>
          </a:p>
          <a:p>
            <a:r>
              <a:rPr lang="en-US" sz="3200" b="1" dirty="0"/>
              <a:t>Question</a:t>
            </a:r>
            <a:r>
              <a:rPr lang="en-US" sz="3200" dirty="0"/>
              <a:t>: Do you have good or bad spatial cognition? Tell me about it.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FCABDF-B18C-2D28-B51A-ED389F8F3C2A}"/>
              </a:ext>
            </a:extLst>
          </p:cNvPr>
          <p:cNvSpPr txBox="1"/>
          <p:nvPr/>
        </p:nvSpPr>
        <p:spPr>
          <a:xfrm>
            <a:off x="-4747846" y="36048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4127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1ADC82-AE57-FE64-E903-E0C098AA2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51341802-23B6-5E2D-259F-0D795AAB6D3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Spatial Cognition and Curiosity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618609-ABDD-B3F2-23C7-B28731F0AA5B}"/>
              </a:ext>
            </a:extLst>
          </p:cNvPr>
          <p:cNvSpPr txBox="1"/>
          <p:nvPr/>
        </p:nvSpPr>
        <p:spPr>
          <a:xfrm>
            <a:off x="5557653" y="802327"/>
            <a:ext cx="626225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Recap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Spatial cognition evolved to support predictive navigation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Cognitive and neural maps encode relations, not just places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Mapping space laid the groundwork for mapping experience</a:t>
            </a:r>
          </a:p>
          <a:p>
            <a:endParaRPr lang="en-US" sz="1200" dirty="0"/>
          </a:p>
          <a:p>
            <a:r>
              <a:rPr lang="en-US" sz="3200" b="1" dirty="0"/>
              <a:t>Up Next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How the brain maps time and experience — Memory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Spatial cognition as the bridge between perception and thought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188E2C-BEB6-98A9-AACF-4C95823A1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17" y="1100470"/>
            <a:ext cx="4471971" cy="46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62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4B2CA281-11FA-A27B-CD7A-9F443FAEA40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A92D8F-BC67-D36F-DFAC-BB3167810E94}"/>
              </a:ext>
            </a:extLst>
          </p:cNvPr>
          <p:cNvSpPr txBox="1"/>
          <p:nvPr/>
        </p:nvSpPr>
        <p:spPr>
          <a:xfrm>
            <a:off x="5070764" y="1100470"/>
            <a:ext cx="68873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Recap &amp; Overview</a:t>
            </a:r>
          </a:p>
          <a:p>
            <a:endParaRPr lang="en-US" sz="1200" b="1" dirty="0"/>
          </a:p>
          <a:p>
            <a:r>
              <a:rPr lang="en-US" sz="3200" b="1" dirty="0"/>
              <a:t>Last Time</a:t>
            </a:r>
            <a:r>
              <a:rPr lang="en-US" sz="2800" dirty="0"/>
              <a:t>:</a:t>
            </a:r>
          </a:p>
          <a:p>
            <a:r>
              <a:rPr lang="en-US" sz="2800" dirty="0"/>
              <a:t>Representation and Algorithms for Spatial Cognition</a:t>
            </a:r>
          </a:p>
          <a:p>
            <a:endParaRPr lang="en-US" sz="1200" b="1" dirty="0"/>
          </a:p>
          <a:p>
            <a:r>
              <a:rPr lang="en-US" sz="3200" b="1" dirty="0"/>
              <a:t>Today</a:t>
            </a:r>
            <a:r>
              <a:rPr lang="en-US" sz="3200" dirty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From abstract models to neural 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brains build and update internal maps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 spatial circuits evolved into memory systems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69B6E8-01DF-05CA-E3A3-8017F5D7D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17" y="1100470"/>
            <a:ext cx="4471971" cy="465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01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026401-70BF-D862-6488-62E05F380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6A1415E6-F873-AA8F-D02D-96922D7807C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D7BE59-0ABE-2F78-96FF-65372DF8451F}"/>
              </a:ext>
            </a:extLst>
          </p:cNvPr>
          <p:cNvSpPr txBox="1"/>
          <p:nvPr/>
        </p:nvSpPr>
        <p:spPr>
          <a:xfrm>
            <a:off x="7009411" y="1382286"/>
            <a:ext cx="485070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Evolutionary Continuity: From Fish to Mammals</a:t>
            </a:r>
            <a:endParaRPr lang="en-US" sz="1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Spatial cognition builds on ancient orientation 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Early vertebrates integrated motion and sensory cues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Modern hippocampal circuits extend those same principles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338793E-EDE9-A996-BE04-CBEC8641E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88" y="974070"/>
            <a:ext cx="6408715" cy="4642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132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4B5D4D-D45B-BCB1-A4D8-1E0D950A1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893C7DFB-24F0-1BE9-7332-C9AEADC2517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CC6189-B8FD-3965-C303-B611929D2B72}"/>
              </a:ext>
            </a:extLst>
          </p:cNvPr>
          <p:cNvSpPr txBox="1"/>
          <p:nvPr/>
        </p:nvSpPr>
        <p:spPr>
          <a:xfrm>
            <a:off x="6828312" y="1100470"/>
            <a:ext cx="5129771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Early Neural Foundations: Stabilizing Movement and Orientation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Vestibular, cerebellar, and brainstem circuits integrate motion signals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Different senses must agree for stable orientation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Foundation for distinguishing self-motion from world motion</a:t>
            </a:r>
          </a:p>
        </p:txBody>
      </p:sp>
      <p:pic>
        <p:nvPicPr>
          <p:cNvPr id="2050" name="Picture 2" descr="Evolution of the inner ear in vertebrates. The global organization of... |  Download Scientific Diagram">
            <a:extLst>
              <a:ext uri="{FF2B5EF4-FFF2-40B4-BE49-F238E27FC236}">
                <a16:creationId xmlns:a16="http://schemas.microsoft.com/office/drawing/2014/main" id="{A7AFC505-B60E-84B5-CC69-22089141E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749" y="1100470"/>
            <a:ext cx="5716723" cy="4310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849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3695B-D189-8DB5-6050-A63C692DBC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A9FE08DB-4E04-2CA1-16CD-0F64C4031ED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984F29-27B3-7794-3A06-FAF5E83915A8}"/>
              </a:ext>
            </a:extLst>
          </p:cNvPr>
          <p:cNvSpPr txBox="1"/>
          <p:nvPr/>
        </p:nvSpPr>
        <p:spPr>
          <a:xfrm>
            <a:off x="486229" y="4268065"/>
            <a:ext cx="11958083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Place Cells: The Neural Map of Space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Vestibular, cerebellar, and brainstem circuits integrate motion signals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Different senses must agree for stable orientation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Foundation for distinguishing self-motion from world motion</a:t>
            </a:r>
          </a:p>
        </p:txBody>
      </p:sp>
      <p:pic>
        <p:nvPicPr>
          <p:cNvPr id="3074" name="Picture 2" descr="Place cell in the hippocampus and grid cell in the medial entorhinal... |  Download Scientific Diagram">
            <a:extLst>
              <a:ext uri="{FF2B5EF4-FFF2-40B4-BE49-F238E27FC236}">
                <a16:creationId xmlns:a16="http://schemas.microsoft.com/office/drawing/2014/main" id="{068AC264-F675-53A1-7AFD-E28AA18C4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2878" y="911199"/>
            <a:ext cx="8946243" cy="335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231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6B7D4-F94F-3AC5-3434-5EEFFE2AAE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6D9CF1D0-8940-4102-506B-8D04B50F501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2EE0C3-3633-0DFC-2B00-E8CEF43EC9B5}"/>
              </a:ext>
            </a:extLst>
          </p:cNvPr>
          <p:cNvSpPr txBox="1"/>
          <p:nvPr/>
        </p:nvSpPr>
        <p:spPr>
          <a:xfrm>
            <a:off x="284012" y="4406378"/>
            <a:ext cx="1162397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Grid Cells: The Brain’s Internal Coordinate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Moser &amp; Moser (2005): entorhinal neurons fire in hexagonal patterns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Each grid cell marks locations at regular spatial intervals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Provides a built-in metric for distance and direction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B9D59C-7580-0674-B80A-C8DF72D2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925" y="901627"/>
            <a:ext cx="7772400" cy="333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746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923DA-60BA-53ED-999B-23368F121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78A3DFE8-A300-4E98-1A97-3921F50F4FE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8DF0F0-075B-D7CC-7E31-B0D2AA21E516}"/>
              </a:ext>
            </a:extLst>
          </p:cNvPr>
          <p:cNvSpPr txBox="1"/>
          <p:nvPr/>
        </p:nvSpPr>
        <p:spPr>
          <a:xfrm>
            <a:off x="5943601" y="1597729"/>
            <a:ext cx="6049652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Head-Direction and Boundary Cells: Orientation and Limits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Head-direction cells encode facing orientation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Boundary cells fire near environmental edges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Together they anchor spatial maps to stable reference frames</a:t>
            </a:r>
          </a:p>
        </p:txBody>
      </p:sp>
      <p:pic>
        <p:nvPicPr>
          <p:cNvPr id="5122" name="Picture 2" descr="Properties of head direction cells A, head direction cells (HDC) code... |  Download Scientific Diagram">
            <a:extLst>
              <a:ext uri="{FF2B5EF4-FFF2-40B4-BE49-F238E27FC236}">
                <a16:creationId xmlns:a16="http://schemas.microsoft.com/office/drawing/2014/main" id="{3B3C2772-A42D-8F93-64AB-13109DAE4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063" y="1355480"/>
            <a:ext cx="4580062" cy="4147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1957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F30283-FC28-61D0-47C4-DC0839430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331B422C-1463-7B07-A2DA-FDFB9191F8C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82251" cy="735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rgbClr val="E84A27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"/>
                <a:cs typeface="Calibri"/>
              </a:rPr>
              <a:t>Neurobiology of Spatial Cognition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B63031-F724-BC76-CFC7-ABB63A192444}"/>
              </a:ext>
            </a:extLst>
          </p:cNvPr>
          <p:cNvSpPr txBox="1"/>
          <p:nvPr/>
        </p:nvSpPr>
        <p:spPr>
          <a:xfrm>
            <a:off x="6521243" y="1650616"/>
            <a:ext cx="512977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Interacting Systems: Building a Coherent Spatial Map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Hippocampus and entorhinal cortex form a shared navigation circuit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Place, grid, head-direction, and boundary cells work together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Integration creates a stable, self-correcting map of space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F58F41-DA25-34D2-4B81-3917B6053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986" y="1756124"/>
            <a:ext cx="5471146" cy="329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3431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5">
      <a:dk1>
        <a:srgbClr val="13284B"/>
      </a:dk1>
      <a:lt1>
        <a:srgbClr val="FFFFFF"/>
      </a:lt1>
      <a:dk2>
        <a:srgbClr val="1E3877"/>
      </a:dk2>
      <a:lt2>
        <a:srgbClr val="F8FAFC"/>
      </a:lt2>
      <a:accent1>
        <a:srgbClr val="FF552E"/>
      </a:accent1>
      <a:accent2>
        <a:srgbClr val="1D58A7"/>
      </a:accent2>
      <a:accent3>
        <a:srgbClr val="F5821E"/>
      </a:accent3>
      <a:accent4>
        <a:srgbClr val="009FD3"/>
      </a:accent4>
      <a:accent5>
        <a:srgbClr val="DD3403"/>
      </a:accent5>
      <a:accent6>
        <a:srgbClr val="D2D2D2"/>
      </a:accent6>
      <a:hlink>
        <a:srgbClr val="1D58A7"/>
      </a:hlink>
      <a:folHlink>
        <a:srgbClr val="DD340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EB6B2FBE-53CE-AE45-9D18-D10FBF4063E0}" vid="{7AC8A834-0896-8341-9AC3-2DE1C842C7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Custom Design</Template>
  <TotalTime>32214</TotalTime>
  <Words>5099</Words>
  <Application>Microsoft Macintosh PowerPoint</Application>
  <PresentationFormat>Widescreen</PresentationFormat>
  <Paragraphs>436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Georgia</vt:lpstr>
      <vt:lpstr>Custom Design</vt:lpstr>
      <vt:lpstr>BCOG 100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Here</dc:title>
  <dc:creator>Willits, Jon Anthony</dc:creator>
  <cp:lastModifiedBy>Willits, Jon Anthony</cp:lastModifiedBy>
  <cp:revision>484</cp:revision>
  <cp:lastPrinted>2025-10-18T02:03:50Z</cp:lastPrinted>
  <dcterms:created xsi:type="dcterms:W3CDTF">2022-08-22T20:35:14Z</dcterms:created>
  <dcterms:modified xsi:type="dcterms:W3CDTF">2025-10-18T02:08:29Z</dcterms:modified>
</cp:coreProperties>
</file>

<file path=docProps/thumbnail.jpeg>
</file>